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62" r:id="rId4"/>
    <p:sldId id="260" r:id="rId5"/>
    <p:sldId id="258" r:id="rId6"/>
  </p:sldIdLst>
  <p:sldSz cx="9144000" cy="5143500" type="screen16x9"/>
  <p:notesSz cx="6858000" cy="9144000"/>
  <p:embeddedFontLst>
    <p:embeddedFont>
      <p:font typeface="Montserrat" panose="020B0604020202020204" charset="0"/>
      <p:regular r:id="rId8"/>
      <p:bold r:id="rId9"/>
      <p:italic r:id="rId10"/>
      <p:boldItalic r:id="rId11"/>
    </p:embeddedFont>
    <p:embeddedFont>
      <p:font typeface="Montserrat Light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FF"/>
    <a:srgbClr val="282E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59afdebc5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59afdebc5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59afdebc5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59afdebc5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7158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59afdebc5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59afdebc5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7247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9b06df90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9b06df90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5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56314" y="258568"/>
            <a:ext cx="5548741" cy="11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Join the ITS European Congress</a:t>
            </a:r>
            <a:r>
              <a:rPr lang="en-GB" sz="3600" b="1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en-GB" sz="3600" b="1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en-GB" sz="3600" b="1" dirty="0" smtClean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18-20 May 2020 </a:t>
            </a:r>
            <a:endParaRPr sz="36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93275" y="3299149"/>
            <a:ext cx="41451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Website:</a:t>
            </a:r>
            <a:r>
              <a:rPr lang="en-GB" sz="120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GB" sz="1200" u="sng" dirty="0" smtClean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www.itseuropeancongress.com</a:t>
            </a:r>
            <a:r>
              <a:rPr lang="en-GB" sz="1200" dirty="0" smtClean="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GB" sz="1200" dirty="0" smtClean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12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Twitter:</a:t>
            </a:r>
            <a:r>
              <a:rPr lang="en-GB" sz="120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@</a:t>
            </a:r>
            <a:r>
              <a:rPr lang="en-GB" sz="1200" dirty="0" err="1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ITS_Congress</a:t>
            </a:r>
            <a:r>
              <a:rPr lang="en-GB" sz="120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@ERTICO #ITSLisbon2020 </a:t>
            </a:r>
            <a:endParaRPr sz="12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393275" y="3143001"/>
            <a:ext cx="3829200" cy="2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551088"/>
            <a:ext cx="3553690" cy="16588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8981209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931066" y="77865"/>
            <a:ext cx="50928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 smtClean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5 Reasons to join</a:t>
            </a:r>
            <a:endParaRPr sz="3600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889109" y="3667272"/>
            <a:ext cx="8068074" cy="45719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4">
            <a:alphaModFix/>
          </a:blip>
          <a:srcRect b="10778"/>
          <a:stretch/>
        </p:blipFill>
        <p:spPr>
          <a:xfrm>
            <a:off x="283493" y="4613000"/>
            <a:ext cx="263206" cy="40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8A1E6A-99F8-47E6-BEFD-C575DEF9893C}"/>
              </a:ext>
            </a:extLst>
          </p:cNvPr>
          <p:cNvSpPr/>
          <p:nvPr/>
        </p:nvSpPr>
        <p:spPr>
          <a:xfrm>
            <a:off x="889109" y="857657"/>
            <a:ext cx="8092092" cy="2803410"/>
          </a:xfrm>
          <a:prstGeom prst="rect">
            <a:avLst/>
          </a:prstGeom>
          <a:solidFill>
            <a:schemeClr val="bg2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400">
              <a:solidFill>
                <a:srgbClr val="FFFF00"/>
              </a:solidFill>
            </a:endParaRP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9C5AA86D-A24F-4489-8CD5-8576907AB0FF}"/>
              </a:ext>
            </a:extLst>
          </p:cNvPr>
          <p:cNvSpPr txBox="1">
            <a:spLocks/>
          </p:cNvSpPr>
          <p:nvPr/>
        </p:nvSpPr>
        <p:spPr>
          <a:xfrm>
            <a:off x="1147627" y="1156370"/>
            <a:ext cx="1187736" cy="108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6000" u="sng" dirty="0" smtClean="0">
                <a:solidFill>
                  <a:srgbClr val="FFFF00"/>
                </a:solidFill>
                <a:latin typeface="Montserrat" panose="020B0604020202020204" charset="0"/>
              </a:rPr>
              <a:t>01</a:t>
            </a:r>
            <a:r>
              <a:rPr lang="en-GB" sz="2400" dirty="0" smtClean="0">
                <a:solidFill>
                  <a:srgbClr val="519A3A"/>
                </a:solidFill>
                <a:latin typeface="Montserrat" panose="020B0604020202020204" charset="0"/>
              </a:rPr>
              <a:t> </a:t>
            </a:r>
            <a:endParaRPr lang="en-GB" sz="3600" u="sng" dirty="0">
              <a:solidFill>
                <a:srgbClr val="519A3A"/>
              </a:solidFill>
              <a:latin typeface="Montserrat" panose="020B060402020202020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A424AD-DB7E-4326-BF9C-4D1F81A71D7B}"/>
              </a:ext>
            </a:extLst>
          </p:cNvPr>
          <p:cNvSpPr txBox="1"/>
          <p:nvPr/>
        </p:nvSpPr>
        <p:spPr>
          <a:xfrm>
            <a:off x="830711" y="2236863"/>
            <a:ext cx="1673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Networking with </a:t>
            </a:r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3200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+ international mobility experts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71D628E8-0AEB-4DAC-8381-67B862EBC3EA}"/>
              </a:ext>
            </a:extLst>
          </p:cNvPr>
          <p:cNvSpPr txBox="1">
            <a:spLocks/>
          </p:cNvSpPr>
          <p:nvPr/>
        </p:nvSpPr>
        <p:spPr>
          <a:xfrm>
            <a:off x="2685558" y="775031"/>
            <a:ext cx="1187736" cy="1080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F3571"/>
                </a:solidFill>
                <a:latin typeface="Lucida Bright" panose="02040602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5400" u="sng" dirty="0">
                <a:solidFill>
                  <a:srgbClr val="FFFF00"/>
                </a:solidFill>
                <a:latin typeface="Montserrat" panose="020B0604020202020204" charset="0"/>
              </a:rPr>
              <a:t>02</a:t>
            </a:r>
            <a:r>
              <a:rPr lang="en-GB" sz="5400" dirty="0">
                <a:solidFill>
                  <a:srgbClr val="FFFF00"/>
                </a:solidFill>
                <a:latin typeface="Montserrat" panose="020B0604020202020204" charset="0"/>
              </a:rPr>
              <a:t> </a:t>
            </a:r>
            <a:endParaRPr lang="en-GB" sz="5400" u="sng" dirty="0">
              <a:solidFill>
                <a:srgbClr val="FFFF00"/>
              </a:solidFill>
              <a:latin typeface="Montserrat" panose="020B060402020202020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1C0CE9-A1A3-4BC8-B19C-690E5968DDDF}"/>
              </a:ext>
            </a:extLst>
          </p:cNvPr>
          <p:cNvSpPr txBox="1"/>
          <p:nvPr/>
        </p:nvSpPr>
        <p:spPr>
          <a:xfrm>
            <a:off x="2317797" y="1751288"/>
            <a:ext cx="212389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Discover latest </a:t>
            </a:r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/>
            </a:r>
            <a:br>
              <a:rPr lang="en-GB" dirty="0" smtClean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</a:br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trends &amp; </a:t>
            </a:r>
            <a:br>
              <a:rPr lang="en-GB" dirty="0" smtClean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</a:br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Test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smart mobility </a:t>
            </a:r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innovative technologies</a:t>
            </a:r>
            <a:endParaRPr lang="en-GB" dirty="0">
              <a:solidFill>
                <a:schemeClr val="bg2">
                  <a:lumMod val="25000"/>
                </a:schemeClr>
              </a:solidFill>
              <a:latin typeface="Montserrat" panose="020B0604020202020204" charset="0"/>
            </a:endParaRP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850607C1-2D78-4CA7-AE8B-5BF853035EA3}"/>
              </a:ext>
            </a:extLst>
          </p:cNvPr>
          <p:cNvSpPr txBox="1">
            <a:spLocks/>
          </p:cNvSpPr>
          <p:nvPr/>
        </p:nvSpPr>
        <p:spPr>
          <a:xfrm>
            <a:off x="4424122" y="1953958"/>
            <a:ext cx="1187736" cy="1080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F3571"/>
                </a:solidFill>
                <a:latin typeface="Lucida Bright" panose="02040602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5400" u="sng" dirty="0">
                <a:solidFill>
                  <a:srgbClr val="FFFF00"/>
                </a:solidFill>
                <a:latin typeface="Montserrat" panose="020B0604020202020204" charset="0"/>
              </a:rPr>
              <a:t>03</a:t>
            </a:r>
            <a:r>
              <a:rPr lang="en-GB" sz="5400" dirty="0">
                <a:solidFill>
                  <a:srgbClr val="FFFF00"/>
                </a:solidFill>
                <a:latin typeface="Montserrat" panose="020B0604020202020204" charset="0"/>
              </a:rPr>
              <a:t> </a:t>
            </a:r>
            <a:endParaRPr lang="en-GB" sz="5400" u="sng" dirty="0">
              <a:solidFill>
                <a:srgbClr val="FFFF00"/>
              </a:solidFill>
              <a:latin typeface="Montserrat" panose="020B060402020202020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5D3A98-1F64-4D09-94D5-CFD0D625B55C}"/>
              </a:ext>
            </a:extLst>
          </p:cNvPr>
          <p:cNvSpPr txBox="1"/>
          <p:nvPr/>
        </p:nvSpPr>
        <p:spPr>
          <a:xfrm>
            <a:off x="3999616" y="2926730"/>
            <a:ext cx="1899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Be part of the policy debates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41622840-A475-4421-ABBE-B908084E537F}"/>
              </a:ext>
            </a:extLst>
          </p:cNvPr>
          <p:cNvSpPr txBox="1">
            <a:spLocks/>
          </p:cNvSpPr>
          <p:nvPr/>
        </p:nvSpPr>
        <p:spPr>
          <a:xfrm>
            <a:off x="5888201" y="887261"/>
            <a:ext cx="1187736" cy="1080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F3571"/>
                </a:solidFill>
                <a:latin typeface="Lucida Bright" panose="02040602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5400" u="sng" dirty="0">
                <a:solidFill>
                  <a:srgbClr val="FFFF00"/>
                </a:solidFill>
                <a:latin typeface="Montserrat" panose="020B0604020202020204" charset="0"/>
              </a:rPr>
              <a:t>04</a:t>
            </a:r>
            <a:r>
              <a:rPr lang="en-GB" sz="5400" dirty="0">
                <a:solidFill>
                  <a:srgbClr val="FFFF00"/>
                </a:solidFill>
                <a:latin typeface="Montserrat" panose="020B0604020202020204" charset="0"/>
              </a:rPr>
              <a:t> </a:t>
            </a:r>
            <a:endParaRPr lang="en-GB" sz="5400" u="sng" dirty="0">
              <a:solidFill>
                <a:srgbClr val="FFFF00"/>
              </a:solidFill>
              <a:latin typeface="Montserrat" panose="020B0604020202020204" charset="0"/>
            </a:endParaRP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B6CB982B-1A15-4D41-9E42-2D4DE4837410}"/>
              </a:ext>
            </a:extLst>
          </p:cNvPr>
          <p:cNvSpPr txBox="1">
            <a:spLocks/>
          </p:cNvSpPr>
          <p:nvPr/>
        </p:nvSpPr>
        <p:spPr>
          <a:xfrm>
            <a:off x="7388654" y="1606711"/>
            <a:ext cx="1187736" cy="1080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4A93"/>
                </a:solidFill>
                <a:latin typeface="Lucida Bright" panose="02040602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F3571"/>
                </a:solidFill>
                <a:latin typeface="Lucida Bright" panose="02040602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5400" u="sng" dirty="0">
                <a:solidFill>
                  <a:srgbClr val="FFFF00"/>
                </a:solidFill>
                <a:latin typeface="Montserrat" panose="020B0604020202020204" charset="0"/>
              </a:rPr>
              <a:t>05</a:t>
            </a:r>
            <a:r>
              <a:rPr lang="en-GB" sz="5400" dirty="0">
                <a:solidFill>
                  <a:srgbClr val="FFFF00"/>
                </a:solidFill>
                <a:latin typeface="Montserrat" panose="020B0604020202020204" charset="0"/>
              </a:rPr>
              <a:t> </a:t>
            </a:r>
            <a:endParaRPr lang="en-GB" sz="5400" u="sng" dirty="0">
              <a:solidFill>
                <a:srgbClr val="FFFF00"/>
              </a:solidFill>
              <a:latin typeface="Montserrat" panose="020B060402020202020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C9640E-485F-4864-A02F-66BF179E07E0}"/>
              </a:ext>
            </a:extLst>
          </p:cNvPr>
          <p:cNvSpPr txBox="1"/>
          <p:nvPr/>
        </p:nvSpPr>
        <p:spPr>
          <a:xfrm>
            <a:off x="5551881" y="1953958"/>
            <a:ext cx="18553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Do business and enter in partnerships </a:t>
            </a:r>
            <a:endParaRPr lang="en-GB" dirty="0">
              <a:solidFill>
                <a:schemeClr val="bg2">
                  <a:lumMod val="25000"/>
                </a:schemeClr>
              </a:solidFill>
              <a:latin typeface="Montserrat" panose="020B060402020202020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511155-AEBA-43E7-9359-24A9A34ADFE8}"/>
              </a:ext>
            </a:extLst>
          </p:cNvPr>
          <p:cNvSpPr txBox="1"/>
          <p:nvPr/>
        </p:nvSpPr>
        <p:spPr>
          <a:xfrm>
            <a:off x="7193495" y="2507113"/>
            <a:ext cx="1763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Visit </a:t>
            </a:r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the Portugal and experience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Montserrat" panose="020B0604020202020204" charset="0"/>
              </a:rPr>
              <a:t>ITS in practice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66" y="3906507"/>
            <a:ext cx="2428805" cy="1133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66" y="3863737"/>
            <a:ext cx="1791955" cy="11597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8981209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931066" y="77865"/>
            <a:ext cx="6384134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 smtClean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Main topics discussed</a:t>
            </a:r>
            <a:endParaRPr sz="3600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941960" y="4736682"/>
            <a:ext cx="8096907" cy="71255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4">
            <a:alphaModFix/>
          </a:blip>
          <a:srcRect b="10778"/>
          <a:stretch/>
        </p:blipFill>
        <p:spPr>
          <a:xfrm>
            <a:off x="283493" y="4613000"/>
            <a:ext cx="263206" cy="4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321" y="844820"/>
            <a:ext cx="8087547" cy="389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22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8981209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899525" y="-33291"/>
            <a:ext cx="6997566" cy="24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GB" sz="4800" dirty="0" smtClean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Who you’ll meet</a:t>
            </a:r>
            <a:endParaRPr lang="en-GB" sz="4800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963088" y="3110426"/>
            <a:ext cx="50928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950450" y="4739350"/>
            <a:ext cx="1895700" cy="3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7" name="Google Shape;67;p14"/>
          <p:cNvSpPr/>
          <p:nvPr/>
        </p:nvSpPr>
        <p:spPr>
          <a:xfrm flipV="1">
            <a:off x="888725" y="872624"/>
            <a:ext cx="8136856" cy="45719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67120" y="4714075"/>
            <a:ext cx="624440" cy="4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5">
            <a:alphaModFix/>
          </a:blip>
          <a:srcRect b="10778"/>
          <a:stretch/>
        </p:blipFill>
        <p:spPr>
          <a:xfrm>
            <a:off x="283493" y="4613000"/>
            <a:ext cx="263206" cy="4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926" y="914559"/>
            <a:ext cx="8158455" cy="42223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00595C8-0CD7-442D-9817-BE0225D21C59}"/>
              </a:ext>
            </a:extLst>
          </p:cNvPr>
          <p:cNvSpPr/>
          <p:nvPr/>
        </p:nvSpPr>
        <p:spPr>
          <a:xfrm>
            <a:off x="5543600" y="868840"/>
            <a:ext cx="3492781" cy="4289888"/>
          </a:xfrm>
          <a:prstGeom prst="rect">
            <a:avLst/>
          </a:prstGeom>
          <a:solidFill>
            <a:srgbClr val="00009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96410A-4875-49F9-8D35-4F58D4FE022B}"/>
              </a:ext>
            </a:extLst>
          </p:cNvPr>
          <p:cNvSpPr txBox="1"/>
          <p:nvPr/>
        </p:nvSpPr>
        <p:spPr>
          <a:xfrm>
            <a:off x="5517606" y="1482650"/>
            <a:ext cx="32403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GB" dirty="0" smtClean="0">
                <a:solidFill>
                  <a:schemeClr val="bg1"/>
                </a:solidFill>
                <a:latin typeface="Montserrat" panose="020B0604020202020204" charset="0"/>
              </a:rPr>
              <a:t>3200 + international </a:t>
            </a:r>
            <a:r>
              <a:rPr lang="en-GB" dirty="0">
                <a:solidFill>
                  <a:schemeClr val="bg1"/>
                </a:solidFill>
                <a:latin typeface="Montserrat" panose="020B0604020202020204" charset="0"/>
              </a:rPr>
              <a:t>experts in smart </a:t>
            </a:r>
            <a:r>
              <a:rPr lang="en-GB" dirty="0" smtClean="0">
                <a:solidFill>
                  <a:schemeClr val="bg1"/>
                </a:solidFill>
                <a:latin typeface="Montserrat" panose="020B0604020202020204" charset="0"/>
              </a:rPr>
              <a:t>mobility from 50 countries</a:t>
            </a:r>
            <a:br>
              <a:rPr lang="en-GB" dirty="0" smtClean="0">
                <a:solidFill>
                  <a:schemeClr val="bg1"/>
                </a:solidFill>
                <a:latin typeface="Montserrat" panose="020B0604020202020204" charset="0"/>
              </a:rPr>
            </a:br>
            <a:endParaRPr lang="en-GB" dirty="0" smtClean="0">
              <a:solidFill>
                <a:schemeClr val="bg1"/>
              </a:solidFill>
              <a:latin typeface="Montserrat" panose="020B0604020202020204" charset="0"/>
            </a:endParaRPr>
          </a:p>
          <a:p>
            <a: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GB" dirty="0" smtClean="0">
                <a:solidFill>
                  <a:schemeClr val="bg1"/>
                </a:solidFill>
                <a:latin typeface="Montserrat" panose="020B0604020202020204" charset="0"/>
              </a:rPr>
              <a:t>More </a:t>
            </a:r>
            <a:r>
              <a:rPr lang="en-GB" dirty="0">
                <a:solidFill>
                  <a:schemeClr val="bg1"/>
                </a:solidFill>
                <a:latin typeface="Montserrat" panose="020B0604020202020204" charset="0"/>
              </a:rPr>
              <a:t>than </a:t>
            </a:r>
            <a:r>
              <a:rPr lang="en-GB" dirty="0" smtClean="0">
                <a:solidFill>
                  <a:schemeClr val="bg1"/>
                </a:solidFill>
                <a:latin typeface="Montserrat" panose="020B0604020202020204" charset="0"/>
              </a:rPr>
              <a:t>100 exhibiting companies</a:t>
            </a:r>
            <a:br>
              <a:rPr lang="en-GB" dirty="0" smtClean="0">
                <a:solidFill>
                  <a:schemeClr val="bg1"/>
                </a:solidFill>
                <a:latin typeface="Montserrat" panose="020B0604020202020204" charset="0"/>
              </a:rPr>
            </a:br>
            <a:endParaRPr lang="en-GB" dirty="0">
              <a:solidFill>
                <a:schemeClr val="bg1"/>
              </a:solidFill>
              <a:latin typeface="Montserrat" panose="020B0604020202020204" charset="0"/>
            </a:endParaRPr>
          </a:p>
          <a:p>
            <a: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GB" dirty="0" smtClean="0">
                <a:solidFill>
                  <a:schemeClr val="bg1"/>
                </a:solidFill>
                <a:latin typeface="Montserrat" panose="020B0604020202020204" charset="0"/>
              </a:rPr>
              <a:t>High level government</a:t>
            </a:r>
            <a:r>
              <a:rPr lang="en-GB" dirty="0">
                <a:solidFill>
                  <a:schemeClr val="bg1"/>
                </a:solidFill>
                <a:latin typeface="Montserrat" panose="020B0604020202020204" charset="0"/>
              </a:rPr>
              <a:t>, city and state </a:t>
            </a:r>
            <a:r>
              <a:rPr lang="en-GB" dirty="0" smtClean="0">
                <a:solidFill>
                  <a:schemeClr val="bg1"/>
                </a:solidFill>
                <a:latin typeface="Montserrat" panose="020B0604020202020204" charset="0"/>
              </a:rPr>
              <a:t>representatives</a:t>
            </a:r>
            <a:br>
              <a:rPr lang="en-GB" dirty="0" smtClean="0">
                <a:solidFill>
                  <a:schemeClr val="bg1"/>
                </a:solidFill>
                <a:latin typeface="Montserrat" panose="020B0604020202020204" charset="0"/>
              </a:rPr>
            </a:br>
            <a:endParaRPr lang="en-GB" dirty="0" smtClean="0">
              <a:solidFill>
                <a:schemeClr val="bg1"/>
              </a:solidFill>
              <a:latin typeface="Montserrat" panose="020B0604020202020204" charset="0"/>
            </a:endParaRPr>
          </a:p>
          <a:p>
            <a: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GB" dirty="0" smtClean="0">
                <a:solidFill>
                  <a:schemeClr val="bg1"/>
                </a:solidFill>
                <a:latin typeface="Montserrat" panose="020B0604020202020204" charset="0"/>
              </a:rPr>
              <a:t>Worldwide journalists </a:t>
            </a:r>
            <a:r>
              <a:rPr lang="en-GB" dirty="0">
                <a:solidFill>
                  <a:schemeClr val="bg1"/>
                </a:solidFill>
                <a:latin typeface="Montserrat" panose="020B0604020202020204" charset="0"/>
              </a:rPr>
              <a:t>from Business and News media </a:t>
            </a:r>
          </a:p>
        </p:txBody>
      </p:sp>
    </p:spTree>
    <p:extLst>
      <p:ext uri="{BB962C8B-B14F-4D97-AF65-F5344CB8AC3E}">
        <p14:creationId xmlns:p14="http://schemas.microsoft.com/office/powerpoint/2010/main" val="40006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145" y="3"/>
            <a:ext cx="8981209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0209" y="181831"/>
            <a:ext cx="824855" cy="540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5">
            <a:alphaModFix/>
          </a:blip>
          <a:srcRect b="10778"/>
          <a:stretch/>
        </p:blipFill>
        <p:spPr>
          <a:xfrm>
            <a:off x="283493" y="4613000"/>
            <a:ext cx="263206" cy="4041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1931133" y="2280456"/>
            <a:ext cx="5911526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smtClean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Don’t miss out!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u="sng" dirty="0" smtClean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www.itseuropeancongress.com</a:t>
            </a:r>
            <a:endParaRPr lang="en-GB" sz="2400" b="1" u="sng" dirty="0" smtClean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smtClean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And follow us: #ITSLisbon2020 </a:t>
            </a:r>
            <a:endParaRPr sz="2400" b="1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494" y="78464"/>
            <a:ext cx="4828445" cy="22539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11" y="3874285"/>
            <a:ext cx="5744110" cy="12692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81</Words>
  <Application>Microsoft Office PowerPoint</Application>
  <PresentationFormat>On-screen Show (16:9)</PresentationFormat>
  <Paragraphs>24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Montserrat</vt:lpstr>
      <vt:lpstr>Montserrat Light</vt:lpstr>
      <vt:lpstr>Courier New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McDonald</dc:creator>
  <cp:lastModifiedBy>Danielle McDonald</cp:lastModifiedBy>
  <cp:revision>6</cp:revision>
  <dcterms:modified xsi:type="dcterms:W3CDTF">2019-12-09T11:22:01Z</dcterms:modified>
</cp:coreProperties>
</file>