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76" r:id="rId4"/>
    <p:sldId id="277" r:id="rId5"/>
    <p:sldId id="279" r:id="rId6"/>
    <p:sldId id="258" r:id="rId7"/>
    <p:sldId id="280" r:id="rId8"/>
    <p:sldId id="266" r:id="rId9"/>
    <p:sldId id="261" r:id="rId10"/>
    <p:sldId id="260" r:id="rId11"/>
    <p:sldId id="283" r:id="rId12"/>
    <p:sldId id="270" r:id="rId13"/>
    <p:sldId id="264" r:id="rId14"/>
    <p:sldId id="262" r:id="rId15"/>
    <p:sldId id="286" r:id="rId16"/>
    <p:sldId id="288" r:id="rId17"/>
    <p:sldId id="287" r:id="rId18"/>
    <p:sldId id="274" r:id="rId19"/>
    <p:sldId id="275" r:id="rId20"/>
  </p:sldIdLst>
  <p:sldSz cx="9144000" cy="5143500" type="screen16x9"/>
  <p:notesSz cx="6858000" cy="9144000"/>
  <p:embeddedFontLst>
    <p:embeddedFont>
      <p:font typeface="Poppins Medium" panose="020B0604020202020204" charset="0"/>
      <p:regular r:id="rId22"/>
      <p:bold r:id="rId23"/>
      <p:italic r:id="rId24"/>
      <p:boldItalic r:id="rId25"/>
    </p:embeddedFont>
    <p:embeddedFont>
      <p:font typeface="Poppins ExtraBold" panose="020B0604020202020204" charset="0"/>
      <p:bold r:id="rId26"/>
      <p:italic r:id="rId27"/>
      <p:boldItalic r:id="rId28"/>
    </p:embeddedFont>
    <p:embeddedFont>
      <p:font typeface="Poppins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ielle McDonald" initials="" lastIdx="4" clrIdx="0"/>
  <p:cmAuthor id="1" name="Unknown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5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84"/>
    <p:restoredTop sz="94593"/>
  </p:normalViewPr>
  <p:slideViewPr>
    <p:cSldViewPr snapToGrid="0" snapToObjects="1">
      <p:cViewPr>
        <p:scale>
          <a:sx n="150" d="100"/>
          <a:sy n="150" d="100"/>
        </p:scale>
        <p:origin x="144" y="-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7172116579583876"/>
          <c:y val="0.22144769769669528"/>
          <c:w val="0.39133296807558166"/>
          <c:h val="0.7412458744618675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Countries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0CC5-D243-BC75-2DFC43D357B2}"/>
              </c:ext>
            </c:extLst>
          </c:dPt>
          <c:dPt>
            <c:idx val="1"/>
            <c:bubble3D val="0"/>
            <c:spPr>
              <a:solidFill>
                <a:srgbClr val="1155CC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CC5-D243-BC75-2DFC43D357B2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CC5-D243-BC75-2DFC43D357B2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CC5-D243-BC75-2DFC43D357B2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291-AC4A-BA56-33FDFF44FD44}"/>
              </c:ext>
            </c:extLst>
          </c:dPt>
          <c:dPt>
            <c:idx val="5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CC5-D243-BC75-2DFC43D357B2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5291-AC4A-BA56-33FDFF44FD44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CC5-D243-BC75-2DFC43D357B2}"/>
              </c:ext>
            </c:extLst>
          </c:dPt>
          <c:dPt>
            <c:idx val="8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0CC5-D243-BC75-2DFC43D357B2}"/>
              </c:ext>
            </c:extLst>
          </c:dPt>
          <c:dPt>
            <c:idx val="9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0CC5-D243-BC75-2DFC43D357B2}"/>
              </c:ext>
            </c:extLst>
          </c:dPt>
          <c:dLbls>
            <c:dLbl>
              <c:idx val="7"/>
              <c:layout>
                <c:manualLayout>
                  <c:x val="1.6903772399877059E-2"/>
                  <c:y val="2.348622559626861E-2"/>
                </c:manualLayout>
              </c:layout>
              <c:tx>
                <c:rich>
                  <a:bodyPr/>
                  <a:lstStyle/>
                  <a:p>
                    <a:fld id="{1C9F7C36-DA0A-F746-BF86-68A16BBBAD67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[PERCENTAGE]</a:t>
                    </a:fld>
                    <a:endParaRPr lang="en-GB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CC5-D243-BC75-2DFC43D357B2}"/>
                </c:ext>
              </c:extLst>
            </c:dLbl>
            <c:dLbl>
              <c:idx val="8"/>
              <c:layout>
                <c:manualLayout>
                  <c:x val="2.5471249315141716E-2"/>
                  <c:y val="3.1067148098507129E-2"/>
                </c:manualLayout>
              </c:layout>
              <c:tx>
                <c:rich>
                  <a:bodyPr/>
                  <a:lstStyle/>
                  <a:p>
                    <a:fld id="{F583EC4E-34C0-A24C-A099-51D37F741345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[PERCENTAGE]</a:t>
                    </a:fld>
                    <a:endParaRPr lang="en-GB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0CC5-D243-BC75-2DFC43D357B2}"/>
                </c:ext>
              </c:extLst>
            </c:dLbl>
            <c:dLbl>
              <c:idx val="9"/>
              <c:layout>
                <c:manualLayout>
                  <c:x val="2.4284740689268104E-2"/>
                  <c:y val="3.4860813910357218E-2"/>
                </c:manualLayout>
              </c:layout>
              <c:tx>
                <c:rich>
                  <a:bodyPr/>
                  <a:lstStyle/>
                  <a:p>
                    <a:fld id="{BADA75A7-3CE3-B642-B62F-A1190AF3DDD2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[PERCENTAGE]</a:t>
                    </a:fld>
                    <a:endParaRPr lang="en-GB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0CC5-D243-BC75-2DFC43D357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Sheet1!$A$2:$A$11</c:f>
              <c:strCache>
                <c:ptCount val="10"/>
                <c:pt idx="0">
                  <c:v>Host Country</c:v>
                </c:pt>
                <c:pt idx="1">
                  <c:v>Germany</c:v>
                </c:pt>
                <c:pt idx="2">
                  <c:v>Belgium</c:v>
                </c:pt>
                <c:pt idx="3">
                  <c:v>France</c:v>
                </c:pt>
                <c:pt idx="4">
                  <c:v>United Kingdom</c:v>
                </c:pt>
                <c:pt idx="5">
                  <c:v>Finland</c:v>
                </c:pt>
                <c:pt idx="6">
                  <c:v>Portugal</c:v>
                </c:pt>
                <c:pt idx="7">
                  <c:v>Spain</c:v>
                </c:pt>
                <c:pt idx="8">
                  <c:v>Norway</c:v>
                </c:pt>
                <c:pt idx="9">
                  <c:v>Sweden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57</c:v>
                </c:pt>
                <c:pt idx="1">
                  <c:v>10</c:v>
                </c:pt>
                <c:pt idx="2">
                  <c:v>10</c:v>
                </c:pt>
                <c:pt idx="3">
                  <c:v>5</c:v>
                </c:pt>
                <c:pt idx="4">
                  <c:v>6</c:v>
                </c:pt>
                <c:pt idx="5">
                  <c:v>4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C5-D243-BC75-2DFC43D357B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9347614020552427E-2"/>
          <c:y val="0.37944909862382808"/>
          <c:w val="0.32405088664092047"/>
          <c:h val="0.51202311129199074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8-12-06T14:37:05.947" idx="1">
    <p:pos x="6000" y="0"/>
    <p:text>Please change 10 000 to 9000
and change 2950 visitors to exhibition (not exhibitions) to 6250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8-12-06T14:34:56.789" idx="4">
    <p:pos x="6000" y="0"/>
    <p:text>Please remove the word 'official' in the Huawei quote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6308b3961_6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6308b3961_6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45f86535e7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45f86535e7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45f86535e7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45f86535e7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5853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45f86535e7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45f86535e7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4107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45f86535e7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45f86535e7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7593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62b43b6f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62b43b6f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62b43b6f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62b43b6f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2409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5f86535e7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45f86535e7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45f86535e7_1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45f86535e7_1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62b43b6f7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62b43b6f7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Add picturs of stands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45f86535e7_1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45f86535e7_1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3623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45f86535e7_1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45f86535e7_1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45f86535e7_1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45f86535e7_1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5f86535e7_1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45f86535e7_1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45f86535e7_1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45f86535e7_1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Change image </a:t>
            </a:r>
            <a:r>
              <a:rPr lang="nl-BE" dirty="0">
                <a:sym typeface="Wingdings" pitchFamily="2" charset="2"/>
              </a:rPr>
              <a:t></a:t>
            </a:r>
            <a:r>
              <a:rPr lang="nl-BE" dirty="0"/>
              <a:t> demo </a:t>
            </a:r>
          </a:p>
        </p:txBody>
      </p:sp>
    </p:spTree>
    <p:extLst>
      <p:ext uri="{BB962C8B-B14F-4D97-AF65-F5344CB8AC3E}">
        <p14:creationId xmlns:p14="http://schemas.microsoft.com/office/powerpoint/2010/main" val="1175132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45f86535e7_1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45f86535e7_1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9160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45f86535e7_1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45f86535e7_1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32877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45f86535e7_1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45f86535e7_1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Transdev logo  + </a:t>
            </a: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45f86535e7_1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45f86535e7_1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 p14:dur="3500">
        <p:fade thruBlk="1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jpeg"/><Relationship Id="rId18" Type="http://schemas.openxmlformats.org/officeDocument/2006/relationships/image" Target="../media/image2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1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3.jpeg"/><Relationship Id="rId20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5" Type="http://schemas.openxmlformats.org/officeDocument/2006/relationships/image" Target="../media/image22.gif"/><Relationship Id="rId10" Type="http://schemas.openxmlformats.org/officeDocument/2006/relationships/image" Target="../media/image17.png"/><Relationship Id="rId19" Type="http://schemas.openxmlformats.org/officeDocument/2006/relationships/image" Target="../media/image26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tiff"/><Relationship Id="rId13" Type="http://schemas.openxmlformats.org/officeDocument/2006/relationships/image" Target="../media/image38.tiff"/><Relationship Id="rId18" Type="http://schemas.openxmlformats.org/officeDocument/2006/relationships/image" Target="../media/image43.jpeg"/><Relationship Id="rId26" Type="http://schemas.openxmlformats.org/officeDocument/2006/relationships/image" Target="../media/image51.jpeg"/><Relationship Id="rId3" Type="http://schemas.openxmlformats.org/officeDocument/2006/relationships/image" Target="../media/image28.tiff"/><Relationship Id="rId21" Type="http://schemas.openxmlformats.org/officeDocument/2006/relationships/image" Target="../media/image46.png"/><Relationship Id="rId7" Type="http://schemas.openxmlformats.org/officeDocument/2006/relationships/image" Target="../media/image32.jpeg"/><Relationship Id="rId12" Type="http://schemas.openxmlformats.org/officeDocument/2006/relationships/image" Target="../media/image37.tiff"/><Relationship Id="rId17" Type="http://schemas.openxmlformats.org/officeDocument/2006/relationships/image" Target="../media/image42.jpeg"/><Relationship Id="rId25" Type="http://schemas.openxmlformats.org/officeDocument/2006/relationships/image" Target="../media/image50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1.jpe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tiff"/><Relationship Id="rId24" Type="http://schemas.openxmlformats.org/officeDocument/2006/relationships/image" Target="../media/image49.jpeg"/><Relationship Id="rId5" Type="http://schemas.openxmlformats.org/officeDocument/2006/relationships/image" Target="../media/image30.jpe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10" Type="http://schemas.openxmlformats.org/officeDocument/2006/relationships/image" Target="../media/image35.tiff"/><Relationship Id="rId19" Type="http://schemas.openxmlformats.org/officeDocument/2006/relationships/image" Target="../media/image44.jpeg"/><Relationship Id="rId4" Type="http://schemas.openxmlformats.org/officeDocument/2006/relationships/image" Target="../media/image29.png"/><Relationship Id="rId9" Type="http://schemas.openxmlformats.org/officeDocument/2006/relationships/image" Target="../media/image34.tiff"/><Relationship Id="rId14" Type="http://schemas.openxmlformats.org/officeDocument/2006/relationships/image" Target="../media/image39.jpeg"/><Relationship Id="rId22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tiff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2.xml"/><Relationship Id="rId5" Type="http://schemas.openxmlformats.org/officeDocument/2006/relationships/image" Target="../media/image90.tiff"/><Relationship Id="rId4" Type="http://schemas.openxmlformats.org/officeDocument/2006/relationships/image" Target="../media/image89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sineurope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87D3F0-F4A2-6B45-A1C8-EE2A19AFDEA3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019" y="1119331"/>
            <a:ext cx="6676863" cy="2645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551100" y="551100"/>
            <a:ext cx="81180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Key figures</a:t>
            </a:r>
            <a:endParaRPr sz="1800" b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551100" y="1026550"/>
            <a:ext cx="8118000" cy="6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Clr>
                <a:schemeClr val="dk1"/>
              </a:buClr>
              <a:buSzPts val="1100"/>
            </a:pPr>
            <a:r>
              <a:rPr lang="en-GB" sz="12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ITS European Congresses </a:t>
            </a:r>
            <a:r>
              <a:rPr lang="en-GB" sz="1200" dirty="0">
                <a:solidFill>
                  <a:schemeClr val="dk2"/>
                </a:solidFill>
                <a:latin typeface="Poppins"/>
                <a:ea typeface="Poppins"/>
                <a:cs typeface="Poppins"/>
              </a:rPr>
              <a:t>is Europe’s biggest event on </a:t>
            </a:r>
            <a:r>
              <a:rPr lang="en-GB" sz="1200" b="1" dirty="0">
                <a:solidFill>
                  <a:schemeClr val="dk2"/>
                </a:solidFill>
                <a:latin typeface="Poppins"/>
                <a:ea typeface="Poppins"/>
                <a:cs typeface="Poppins"/>
              </a:rPr>
              <a:t>Intelligent Transport Systems &amp; Services.</a:t>
            </a:r>
            <a:endParaRPr lang="en-BE" sz="1200" b="1" dirty="0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2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563736" y="1750927"/>
            <a:ext cx="1341600" cy="1341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554125" y="3488780"/>
            <a:ext cx="1341600" cy="1341600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9C00"/>
              </a:solidFill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4328651" y="3307137"/>
            <a:ext cx="1371904" cy="1371904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>
              <a:solidFill>
                <a:srgbClr val="009C00"/>
              </a:solidFill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6490725" y="3627206"/>
            <a:ext cx="980709" cy="98070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9C00"/>
              </a:solidFill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2453380" y="3523834"/>
            <a:ext cx="1186232" cy="118623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9C00"/>
              </a:solidFill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5282067" y="1757776"/>
            <a:ext cx="1341600" cy="1341600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>
              <a:solidFill>
                <a:srgbClr val="009C00"/>
              </a:solidFill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474900" y="1979256"/>
            <a:ext cx="147576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70</a:t>
            </a:r>
            <a:r>
              <a:rPr lang="en-GB" sz="18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Countries represented</a:t>
            </a:r>
            <a:endParaRPr sz="11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554137" y="3888555"/>
            <a:ext cx="1341600" cy="6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1100</a:t>
            </a:r>
            <a:r>
              <a:rPr lang="en-GB" sz="18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Delegates</a:t>
            </a:r>
            <a:endParaRPr sz="11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4343803" y="3659816"/>
            <a:ext cx="1341600" cy="8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1500</a:t>
            </a:r>
            <a:r>
              <a:rPr lang="en-GB" sz="18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Visitors to </a:t>
            </a:r>
            <a:b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exhibition</a:t>
            </a:r>
            <a:endParaRPr sz="11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6302987" y="3740587"/>
            <a:ext cx="1341600" cy="9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2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  <a:r>
              <a:rPr lang="en-GB" sz="18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Media </a:t>
            </a:r>
            <a:b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Partners</a:t>
            </a:r>
            <a:endParaRPr sz="11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2384619" y="3790011"/>
            <a:ext cx="1341600" cy="9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2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150</a:t>
            </a:r>
            <a:r>
              <a:rPr lang="en-GB" sz="18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Exhibitors</a:t>
            </a:r>
            <a:endParaRPr sz="11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5282072" y="2009851"/>
            <a:ext cx="1341600" cy="9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4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11 </a:t>
            </a:r>
            <a:br>
              <a:rPr lang="en-GB" sz="24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Commercial</a:t>
            </a:r>
            <a:b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Partners</a:t>
            </a:r>
            <a:endParaRPr sz="11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3" name="Google Shape;67;p14">
            <a:extLst>
              <a:ext uri="{FF2B5EF4-FFF2-40B4-BE49-F238E27FC236}">
                <a16:creationId xmlns:a16="http://schemas.microsoft.com/office/drawing/2014/main" id="{4C37CCB4-2A1E-8C46-AF27-5EBADEE52ADD}"/>
              </a:ext>
            </a:extLst>
          </p:cNvPr>
          <p:cNvSpPr/>
          <p:nvPr/>
        </p:nvSpPr>
        <p:spPr>
          <a:xfrm>
            <a:off x="2530990" y="1653250"/>
            <a:ext cx="1734332" cy="1734332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9C00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2482151" y="2062686"/>
            <a:ext cx="1846500" cy="9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6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3500+</a:t>
            </a:r>
            <a:r>
              <a:rPr lang="en-GB" sz="18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1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1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1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Participants </a:t>
            </a:r>
            <a:br>
              <a:rPr lang="en-GB" sz="11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1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/ attendees</a:t>
            </a:r>
            <a:endParaRPr sz="11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" name="Google Shape;69;p14">
            <a:extLst>
              <a:ext uri="{FF2B5EF4-FFF2-40B4-BE49-F238E27FC236}">
                <a16:creationId xmlns:a16="http://schemas.microsoft.com/office/drawing/2014/main" id="{52A01B50-8553-3449-BAE2-E440A342BD08}"/>
              </a:ext>
            </a:extLst>
          </p:cNvPr>
          <p:cNvSpPr/>
          <p:nvPr/>
        </p:nvSpPr>
        <p:spPr>
          <a:xfrm>
            <a:off x="7161665" y="1724959"/>
            <a:ext cx="1850246" cy="1850246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9C00"/>
              </a:solidFill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7424655" y="2032338"/>
            <a:ext cx="13278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buClr>
                <a:schemeClr val="dk1"/>
              </a:buClr>
              <a:buSzPts val="1100"/>
            </a:pPr>
            <a:r>
              <a:rPr lang="en-GB" sz="2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55+</a:t>
            </a:r>
            <a:r>
              <a:rPr lang="en-GB" sz="11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1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GB" sz="11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Trade journalists, business &amp; news media</a:t>
            </a:r>
            <a:endParaRPr sz="11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5"/>
          <p:cNvSpPr/>
          <p:nvPr/>
        </p:nvSpPr>
        <p:spPr>
          <a:xfrm>
            <a:off x="6903513" y="4184525"/>
            <a:ext cx="1281900" cy="36750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8BB2C"/>
              </a:solidFill>
            </a:endParaRPr>
          </a:p>
        </p:txBody>
      </p:sp>
      <p:sp>
        <p:nvSpPr>
          <p:cNvPr id="316" name="Google Shape;316;p25"/>
          <p:cNvSpPr txBox="1"/>
          <p:nvPr/>
        </p:nvSpPr>
        <p:spPr>
          <a:xfrm>
            <a:off x="7009013" y="4307425"/>
            <a:ext cx="966000" cy="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Other</a:t>
            </a:r>
            <a:endParaRPr sz="7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5"/>
          <p:cNvSpPr/>
          <p:nvPr/>
        </p:nvSpPr>
        <p:spPr>
          <a:xfrm>
            <a:off x="6903513" y="3391350"/>
            <a:ext cx="1281900" cy="36750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8BB2C"/>
              </a:solidFill>
            </a:endParaRPr>
          </a:p>
        </p:txBody>
      </p:sp>
      <p:sp>
        <p:nvSpPr>
          <p:cNvPr id="318" name="Google Shape;318;p25"/>
          <p:cNvSpPr txBox="1"/>
          <p:nvPr/>
        </p:nvSpPr>
        <p:spPr>
          <a:xfrm>
            <a:off x="7009025" y="3514800"/>
            <a:ext cx="9660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CEO</a:t>
            </a:r>
            <a:endParaRPr sz="7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5"/>
          <p:cNvSpPr/>
          <p:nvPr/>
        </p:nvSpPr>
        <p:spPr>
          <a:xfrm>
            <a:off x="6903513" y="2598175"/>
            <a:ext cx="1281900" cy="36750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8BB2C"/>
              </a:solidFill>
            </a:endParaRPr>
          </a:p>
        </p:txBody>
      </p:sp>
      <p:sp>
        <p:nvSpPr>
          <p:cNvPr id="320" name="Google Shape;320;p25"/>
          <p:cNvSpPr txBox="1"/>
          <p:nvPr/>
        </p:nvSpPr>
        <p:spPr>
          <a:xfrm>
            <a:off x="7009025" y="2720709"/>
            <a:ext cx="966000" cy="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Expert Advisor</a:t>
            </a:r>
            <a:endParaRPr sz="7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5"/>
          <p:cNvSpPr/>
          <p:nvPr/>
        </p:nvSpPr>
        <p:spPr>
          <a:xfrm>
            <a:off x="4856963" y="4184525"/>
            <a:ext cx="1281900" cy="36750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8BB2C"/>
              </a:solidFill>
            </a:endParaRPr>
          </a:p>
        </p:txBody>
      </p:sp>
      <p:sp>
        <p:nvSpPr>
          <p:cNvPr id="322" name="Google Shape;322;p25"/>
          <p:cNvSpPr txBox="1"/>
          <p:nvPr/>
        </p:nvSpPr>
        <p:spPr>
          <a:xfrm>
            <a:off x="4962463" y="4307425"/>
            <a:ext cx="966000" cy="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VP</a:t>
            </a:r>
            <a:endParaRPr sz="7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5"/>
          <p:cNvSpPr/>
          <p:nvPr/>
        </p:nvSpPr>
        <p:spPr>
          <a:xfrm>
            <a:off x="4856963" y="3391350"/>
            <a:ext cx="1281900" cy="36750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8BB2C"/>
              </a:solidFill>
            </a:endParaRPr>
          </a:p>
        </p:txBody>
      </p:sp>
      <p:sp>
        <p:nvSpPr>
          <p:cNvPr id="324" name="Google Shape;324;p25"/>
          <p:cNvSpPr txBox="1"/>
          <p:nvPr/>
        </p:nvSpPr>
        <p:spPr>
          <a:xfrm>
            <a:off x="4962463" y="3453550"/>
            <a:ext cx="9660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Middle</a:t>
            </a:r>
            <a:b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Management</a:t>
            </a:r>
            <a:endParaRPr sz="7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5"/>
          <p:cNvSpPr/>
          <p:nvPr/>
        </p:nvSpPr>
        <p:spPr>
          <a:xfrm>
            <a:off x="4856963" y="2598175"/>
            <a:ext cx="1281900" cy="36750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55CC"/>
              </a:solidFill>
            </a:endParaRPr>
          </a:p>
        </p:txBody>
      </p:sp>
      <p:sp>
        <p:nvSpPr>
          <p:cNvPr id="326" name="Google Shape;326;p25"/>
          <p:cNvSpPr txBox="1"/>
          <p:nvPr/>
        </p:nvSpPr>
        <p:spPr>
          <a:xfrm>
            <a:off x="4962463" y="2660375"/>
            <a:ext cx="9660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Department </a:t>
            </a:r>
            <a:br>
              <a:rPr lang="en-GB" sz="7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-GB" sz="7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Director / Executive</a:t>
            </a:r>
            <a:endParaRPr sz="700"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7" name="Google Shape;327;p25"/>
          <p:cNvSpPr/>
          <p:nvPr/>
        </p:nvSpPr>
        <p:spPr>
          <a:xfrm>
            <a:off x="2557550" y="4184525"/>
            <a:ext cx="1281900" cy="367500"/>
          </a:xfrm>
          <a:prstGeom prst="flowChartAlternateProcess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8BB2C"/>
              </a:solidFill>
            </a:endParaRPr>
          </a:p>
        </p:txBody>
      </p:sp>
      <p:sp>
        <p:nvSpPr>
          <p:cNvPr id="328" name="Google Shape;328;p25"/>
          <p:cNvSpPr txBox="1"/>
          <p:nvPr/>
        </p:nvSpPr>
        <p:spPr>
          <a:xfrm>
            <a:off x="2663050" y="4307425"/>
            <a:ext cx="966000" cy="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Other</a:t>
            </a:r>
            <a:endParaRPr sz="7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5"/>
          <p:cNvSpPr/>
          <p:nvPr/>
        </p:nvSpPr>
        <p:spPr>
          <a:xfrm>
            <a:off x="2557550" y="3391350"/>
            <a:ext cx="1281900" cy="367500"/>
          </a:xfrm>
          <a:prstGeom prst="flowChartAlternateProcess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8BB2C"/>
              </a:solidFill>
            </a:endParaRPr>
          </a:p>
        </p:txBody>
      </p:sp>
      <p:sp>
        <p:nvSpPr>
          <p:cNvPr id="330" name="Google Shape;330;p25"/>
          <p:cNvSpPr txBox="1"/>
          <p:nvPr/>
        </p:nvSpPr>
        <p:spPr>
          <a:xfrm>
            <a:off x="2663050" y="3453550"/>
            <a:ext cx="9660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Expert /</a:t>
            </a:r>
            <a:b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Advisor</a:t>
            </a:r>
            <a:endParaRPr sz="70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5"/>
          <p:cNvSpPr/>
          <p:nvPr/>
        </p:nvSpPr>
        <p:spPr>
          <a:xfrm>
            <a:off x="2557550" y="2598175"/>
            <a:ext cx="1281900" cy="367500"/>
          </a:xfrm>
          <a:prstGeom prst="flowChartAlternateProcess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8BB2C"/>
              </a:solidFill>
            </a:endParaRPr>
          </a:p>
        </p:txBody>
      </p:sp>
      <p:sp>
        <p:nvSpPr>
          <p:cNvPr id="332" name="Google Shape;332;p25"/>
          <p:cNvSpPr txBox="1"/>
          <p:nvPr/>
        </p:nvSpPr>
        <p:spPr>
          <a:xfrm>
            <a:off x="2663050" y="2660375"/>
            <a:ext cx="9660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Middle</a:t>
            </a:r>
            <a:br>
              <a:rPr lang="en-GB" sz="7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-GB" sz="7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Management</a:t>
            </a:r>
            <a:endParaRPr sz="7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3" name="Google Shape;333;p25"/>
          <p:cNvSpPr/>
          <p:nvPr/>
        </p:nvSpPr>
        <p:spPr>
          <a:xfrm>
            <a:off x="551100" y="4184525"/>
            <a:ext cx="1281900" cy="367500"/>
          </a:xfrm>
          <a:prstGeom prst="flowChartAlternateProcess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8BB2C"/>
              </a:solidFill>
            </a:endParaRPr>
          </a:p>
        </p:txBody>
      </p:sp>
      <p:sp>
        <p:nvSpPr>
          <p:cNvPr id="334" name="Google Shape;334;p25"/>
          <p:cNvSpPr txBox="1"/>
          <p:nvPr/>
        </p:nvSpPr>
        <p:spPr>
          <a:xfrm>
            <a:off x="656600" y="4307425"/>
            <a:ext cx="966000" cy="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Department</a:t>
            </a:r>
            <a:endParaRPr sz="7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5"/>
          <p:cNvSpPr/>
          <p:nvPr/>
        </p:nvSpPr>
        <p:spPr>
          <a:xfrm>
            <a:off x="551100" y="3391350"/>
            <a:ext cx="1281900" cy="367500"/>
          </a:xfrm>
          <a:prstGeom prst="flowChartAlternateProcess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8BB2C"/>
              </a:solidFill>
            </a:endParaRPr>
          </a:p>
        </p:txBody>
      </p:sp>
      <p:sp>
        <p:nvSpPr>
          <p:cNvPr id="336" name="Google Shape;336;p25"/>
          <p:cNvSpPr txBox="1"/>
          <p:nvPr/>
        </p:nvSpPr>
        <p:spPr>
          <a:xfrm>
            <a:off x="656600" y="3453550"/>
            <a:ext cx="9660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Academia / University</a:t>
            </a:r>
            <a:endParaRPr sz="7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5"/>
          <p:cNvSpPr/>
          <p:nvPr/>
        </p:nvSpPr>
        <p:spPr>
          <a:xfrm>
            <a:off x="551100" y="2598175"/>
            <a:ext cx="1281900" cy="367500"/>
          </a:xfrm>
          <a:prstGeom prst="flowChartAlternateProcess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8BB2C"/>
              </a:solidFill>
            </a:endParaRPr>
          </a:p>
        </p:txBody>
      </p:sp>
      <p:sp>
        <p:nvSpPr>
          <p:cNvPr id="338" name="Google Shape;338;p25"/>
          <p:cNvSpPr txBox="1"/>
          <p:nvPr/>
        </p:nvSpPr>
        <p:spPr>
          <a:xfrm>
            <a:off x="551100" y="551100"/>
            <a:ext cx="81180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spcAft>
                <a:spcPts val="1000"/>
              </a:spcAft>
            </a:pPr>
            <a:r>
              <a:rPr lang="en-GB" sz="1800" b="1" dirty="0">
                <a:solidFill>
                  <a:schemeClr val="dk2"/>
                </a:solidFill>
                <a:latin typeface="Poppins"/>
                <a:cs typeface="Poppins"/>
              </a:rPr>
              <a:t>Attendees</a:t>
            </a:r>
            <a:r>
              <a:rPr lang="en-GB" b="1" dirty="0"/>
              <a:t> </a:t>
            </a:r>
            <a:r>
              <a:rPr lang="en-GB" sz="1800" b="1" dirty="0">
                <a:solidFill>
                  <a:schemeClr val="dk2"/>
                </a:solidFill>
                <a:latin typeface="Poppins"/>
                <a:cs typeface="Poppins"/>
              </a:rPr>
              <a:t>Public / Private background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9" name="Google Shape;339;p25"/>
          <p:cNvSpPr txBox="1"/>
          <p:nvPr/>
        </p:nvSpPr>
        <p:spPr>
          <a:xfrm>
            <a:off x="551100" y="1026550"/>
            <a:ext cx="81180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With </a:t>
            </a:r>
            <a:r>
              <a:rPr lang="en-GB" sz="12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1100</a:t>
            </a:r>
            <a:r>
              <a:rPr lang="en-GB" sz="12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delegates from both the public and private sectors in attendance, </a:t>
            </a:r>
            <a:br>
              <a:rPr lang="en-GB" sz="12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2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this year’s conference was clearly the place to be for intelligent transport professionals.</a:t>
            </a:r>
            <a:endParaRPr sz="1200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0" name="Google Shape;350;p25"/>
          <p:cNvSpPr txBox="1"/>
          <p:nvPr/>
        </p:nvSpPr>
        <p:spPr>
          <a:xfrm>
            <a:off x="2605345" y="3192133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52" name="Google Shape;352;p2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121" y="2513950"/>
            <a:ext cx="607787" cy="607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5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238" y="3290038"/>
            <a:ext cx="607787" cy="607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5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125" y="4066148"/>
            <a:ext cx="607787" cy="607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5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2205" y="2502603"/>
            <a:ext cx="607787" cy="607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5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0537" y="3290049"/>
            <a:ext cx="607787" cy="607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5"/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6690" y="4066148"/>
            <a:ext cx="607787" cy="607802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5"/>
          <p:cNvSpPr txBox="1"/>
          <p:nvPr/>
        </p:nvSpPr>
        <p:spPr>
          <a:xfrm>
            <a:off x="5901250" y="2742688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19%</a:t>
            </a: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9" name="Google Shape;359;p25"/>
          <p:cNvSpPr txBox="1"/>
          <p:nvPr/>
        </p:nvSpPr>
        <p:spPr>
          <a:xfrm>
            <a:off x="5901250" y="3518800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20%</a:t>
            </a: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0" name="Google Shape;360;p25"/>
          <p:cNvSpPr txBox="1"/>
          <p:nvPr/>
        </p:nvSpPr>
        <p:spPr>
          <a:xfrm>
            <a:off x="5901250" y="4294900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4%</a:t>
            </a: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1" name="Google Shape;361;p25"/>
          <p:cNvSpPr txBox="1"/>
          <p:nvPr/>
        </p:nvSpPr>
        <p:spPr>
          <a:xfrm>
            <a:off x="7940525" y="2742713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27%</a:t>
            </a: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2" name="Google Shape;362;p25"/>
          <p:cNvSpPr txBox="1"/>
          <p:nvPr/>
        </p:nvSpPr>
        <p:spPr>
          <a:xfrm>
            <a:off x="7940300" y="3518800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12%</a:t>
            </a: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3" name="Google Shape;363;p25"/>
          <p:cNvSpPr txBox="1"/>
          <p:nvPr/>
        </p:nvSpPr>
        <p:spPr>
          <a:xfrm>
            <a:off x="7940525" y="4294875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18%</a:t>
            </a: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4" name="Google Shape;364;p25"/>
          <p:cNvSpPr txBox="1"/>
          <p:nvPr/>
        </p:nvSpPr>
        <p:spPr>
          <a:xfrm>
            <a:off x="656600" y="2660375"/>
            <a:ext cx="9660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7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Mayor / Deputy</a:t>
            </a:r>
            <a:br>
              <a:rPr lang="en-GB" sz="7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-GB" sz="7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/ City Councillor</a:t>
            </a:r>
            <a:endParaRPr sz="700"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5" name="Google Shape;365;p25"/>
          <p:cNvSpPr txBox="1"/>
          <p:nvPr/>
        </p:nvSpPr>
        <p:spPr>
          <a:xfrm>
            <a:off x="551100" y="1895050"/>
            <a:ext cx="1071488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Public – 54%</a:t>
            </a:r>
            <a:endParaRPr sz="12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66" name="Google Shape;366;p25"/>
          <p:cNvCxnSpPr/>
          <p:nvPr/>
        </p:nvCxnSpPr>
        <p:spPr>
          <a:xfrm>
            <a:off x="551100" y="2108925"/>
            <a:ext cx="34929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7" name="Google Shape;367;p25"/>
          <p:cNvSpPr txBox="1"/>
          <p:nvPr/>
        </p:nvSpPr>
        <p:spPr>
          <a:xfrm>
            <a:off x="4856975" y="1895050"/>
            <a:ext cx="1071488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Private  - 46%</a:t>
            </a:r>
            <a:endParaRPr sz="12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68" name="Google Shape;368;p25"/>
          <p:cNvCxnSpPr/>
          <p:nvPr/>
        </p:nvCxnSpPr>
        <p:spPr>
          <a:xfrm>
            <a:off x="4856975" y="2108925"/>
            <a:ext cx="34929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7" name="Google Shape;355;p25">
            <a:extLst>
              <a:ext uri="{FF2B5EF4-FFF2-40B4-BE49-F238E27FC236}">
                <a16:creationId xmlns:a16="http://schemas.microsoft.com/office/drawing/2014/main" id="{F449A507-852E-2248-873A-C6ED9772E945}"/>
              </a:ext>
            </a:extLst>
          </p:cNvPr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9996" y="4096431"/>
            <a:ext cx="607787" cy="60780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361;p25">
            <a:extLst>
              <a:ext uri="{FF2B5EF4-FFF2-40B4-BE49-F238E27FC236}">
                <a16:creationId xmlns:a16="http://schemas.microsoft.com/office/drawing/2014/main" id="{41EB807E-1579-0A4F-B110-7375BBFD6AEA}"/>
              </a:ext>
            </a:extLst>
          </p:cNvPr>
          <p:cNvSpPr txBox="1"/>
          <p:nvPr/>
        </p:nvSpPr>
        <p:spPr>
          <a:xfrm>
            <a:off x="3480210" y="4325194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18%</a:t>
            </a: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9" name="Google Shape;357;p25">
            <a:extLst>
              <a:ext uri="{FF2B5EF4-FFF2-40B4-BE49-F238E27FC236}">
                <a16:creationId xmlns:a16="http://schemas.microsoft.com/office/drawing/2014/main" id="{1CA602DB-37D9-534A-809E-66EAD4ACA4CA}"/>
              </a:ext>
            </a:extLst>
          </p:cNvPr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9996" y="3303256"/>
            <a:ext cx="607787" cy="607802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363;p25">
            <a:extLst>
              <a:ext uri="{FF2B5EF4-FFF2-40B4-BE49-F238E27FC236}">
                <a16:creationId xmlns:a16="http://schemas.microsoft.com/office/drawing/2014/main" id="{9D4FA063-C066-EC4E-90EC-C839BF1C20E9}"/>
              </a:ext>
            </a:extLst>
          </p:cNvPr>
          <p:cNvSpPr txBox="1"/>
          <p:nvPr/>
        </p:nvSpPr>
        <p:spPr>
          <a:xfrm>
            <a:off x="3480216" y="3531983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41%</a:t>
            </a: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1" name="Google Shape;356;p25">
            <a:extLst>
              <a:ext uri="{FF2B5EF4-FFF2-40B4-BE49-F238E27FC236}">
                <a16:creationId xmlns:a16="http://schemas.microsoft.com/office/drawing/2014/main" id="{44F33C59-26A2-1248-8E0C-9A44CD414382}"/>
              </a:ext>
            </a:extLst>
          </p:cNvPr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5835" y="2497800"/>
            <a:ext cx="607787" cy="607802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362;p25">
            <a:extLst>
              <a:ext uri="{FF2B5EF4-FFF2-40B4-BE49-F238E27FC236}">
                <a16:creationId xmlns:a16="http://schemas.microsoft.com/office/drawing/2014/main" id="{DF9A211D-D0CB-364E-9078-4FEEC45DCC68}"/>
              </a:ext>
            </a:extLst>
          </p:cNvPr>
          <p:cNvSpPr txBox="1"/>
          <p:nvPr/>
        </p:nvSpPr>
        <p:spPr>
          <a:xfrm>
            <a:off x="3475598" y="2726551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11%</a:t>
            </a: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3" name="Google Shape;353;p25">
            <a:extLst>
              <a:ext uri="{FF2B5EF4-FFF2-40B4-BE49-F238E27FC236}">
                <a16:creationId xmlns:a16="http://schemas.microsoft.com/office/drawing/2014/main" id="{1791DD86-3349-CA40-9D01-E1B650C7A013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1238" y="3296172"/>
            <a:ext cx="607787" cy="607802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359;p25">
            <a:extLst>
              <a:ext uri="{FF2B5EF4-FFF2-40B4-BE49-F238E27FC236}">
                <a16:creationId xmlns:a16="http://schemas.microsoft.com/office/drawing/2014/main" id="{C794B0D0-F822-9447-B011-86368C3DCBC4}"/>
              </a:ext>
            </a:extLst>
          </p:cNvPr>
          <p:cNvSpPr txBox="1"/>
          <p:nvPr/>
        </p:nvSpPr>
        <p:spPr>
          <a:xfrm>
            <a:off x="1431250" y="3524934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13%</a:t>
            </a: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5" name="Google Shape;355;p25">
            <a:extLst>
              <a:ext uri="{FF2B5EF4-FFF2-40B4-BE49-F238E27FC236}">
                <a16:creationId xmlns:a16="http://schemas.microsoft.com/office/drawing/2014/main" id="{8DE93B05-AEA9-734E-851E-F3A332974FFE}"/>
              </a:ext>
            </a:extLst>
          </p:cNvPr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2546" y="4097652"/>
            <a:ext cx="607787" cy="607802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361;p25">
            <a:extLst>
              <a:ext uri="{FF2B5EF4-FFF2-40B4-BE49-F238E27FC236}">
                <a16:creationId xmlns:a16="http://schemas.microsoft.com/office/drawing/2014/main" id="{DC51411C-A7B5-554E-9D46-E8121F891444}"/>
              </a:ext>
            </a:extLst>
          </p:cNvPr>
          <p:cNvSpPr txBox="1"/>
          <p:nvPr/>
        </p:nvSpPr>
        <p:spPr>
          <a:xfrm>
            <a:off x="1442760" y="4326415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12%</a:t>
            </a: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7" name="Google Shape;354;p25">
            <a:extLst>
              <a:ext uri="{FF2B5EF4-FFF2-40B4-BE49-F238E27FC236}">
                <a16:creationId xmlns:a16="http://schemas.microsoft.com/office/drawing/2014/main" id="{518C6ED8-7FAB-F14A-B801-3F731A6FA223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0042" y="2494840"/>
            <a:ext cx="607787" cy="60780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360;p25">
            <a:extLst>
              <a:ext uri="{FF2B5EF4-FFF2-40B4-BE49-F238E27FC236}">
                <a16:creationId xmlns:a16="http://schemas.microsoft.com/office/drawing/2014/main" id="{64AC1846-8A85-624A-8692-480DFB9FA9CA}"/>
              </a:ext>
            </a:extLst>
          </p:cNvPr>
          <p:cNvSpPr txBox="1"/>
          <p:nvPr/>
        </p:nvSpPr>
        <p:spPr>
          <a:xfrm>
            <a:off x="1440167" y="2723592"/>
            <a:ext cx="607800" cy="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5%</a:t>
            </a:r>
            <a:endParaRPr sz="10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3646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85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9"/>
          <p:cNvSpPr txBox="1"/>
          <p:nvPr/>
        </p:nvSpPr>
        <p:spPr>
          <a:xfrm>
            <a:off x="513000" y="424135"/>
            <a:ext cx="81180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Commercial partners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3" name="Google Shape;483;p29"/>
          <p:cNvSpPr txBox="1"/>
          <p:nvPr/>
        </p:nvSpPr>
        <p:spPr>
          <a:xfrm>
            <a:off x="518036" y="840620"/>
            <a:ext cx="6267300" cy="696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The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ITS Congresses 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give partners exceptional access to the entire ITS Community, attracting everyone from the most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established and recognisable companies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, to new players and industry influencers.  </a:t>
            </a:r>
            <a:endParaRPr lang="en-BE" sz="1200" dirty="0">
              <a:solidFill>
                <a:schemeClr val="dk2"/>
              </a:solidFill>
              <a:latin typeface="Poppins"/>
              <a:cs typeface="Poppins"/>
            </a:endParaRPr>
          </a:p>
        </p:txBody>
      </p:sp>
      <p:sp>
        <p:nvSpPr>
          <p:cNvPr id="484" name="Google Shape;484;p29"/>
          <p:cNvSpPr/>
          <p:nvPr/>
        </p:nvSpPr>
        <p:spPr>
          <a:xfrm>
            <a:off x="-6416" y="1801147"/>
            <a:ext cx="3352800" cy="3240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29"/>
          <p:cNvSpPr txBox="1"/>
          <p:nvPr/>
        </p:nvSpPr>
        <p:spPr>
          <a:xfrm>
            <a:off x="556559" y="1849747"/>
            <a:ext cx="34989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Commercial partners 2019</a:t>
            </a:r>
            <a:endParaRPr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446C5AF-654A-B34E-B41D-B2742DFE6110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149" y="2437492"/>
            <a:ext cx="4126254" cy="249010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71A62D6-707D-8048-9464-39D13391BD5A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4618" y="2437492"/>
            <a:ext cx="3989382" cy="2502535"/>
          </a:xfrm>
          <a:prstGeom prst="rect">
            <a:avLst/>
          </a:prstGeom>
        </p:spPr>
      </p:pic>
      <p:sp>
        <p:nvSpPr>
          <p:cNvPr id="36" name="Google Shape;484;p29">
            <a:extLst>
              <a:ext uri="{FF2B5EF4-FFF2-40B4-BE49-F238E27FC236}">
                <a16:creationId xmlns:a16="http://schemas.microsoft.com/office/drawing/2014/main" id="{0829285C-DDFF-6844-9920-56341BB5E5E7}"/>
              </a:ext>
            </a:extLst>
          </p:cNvPr>
          <p:cNvSpPr/>
          <p:nvPr/>
        </p:nvSpPr>
        <p:spPr>
          <a:xfrm>
            <a:off x="5803902" y="1765094"/>
            <a:ext cx="3352800" cy="324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485;p29">
            <a:extLst>
              <a:ext uri="{FF2B5EF4-FFF2-40B4-BE49-F238E27FC236}">
                <a16:creationId xmlns:a16="http://schemas.microsoft.com/office/drawing/2014/main" id="{D4E95BE7-F603-9941-8226-4BF66939C19D}"/>
              </a:ext>
            </a:extLst>
          </p:cNvPr>
          <p:cNvSpPr txBox="1"/>
          <p:nvPr/>
        </p:nvSpPr>
        <p:spPr>
          <a:xfrm>
            <a:off x="6367702" y="1813694"/>
            <a:ext cx="34989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Commercial partners 2017</a:t>
            </a:r>
            <a:endParaRPr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47777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9"/>
          <p:cNvSpPr txBox="1"/>
          <p:nvPr/>
        </p:nvSpPr>
        <p:spPr>
          <a:xfrm>
            <a:off x="513000" y="424135"/>
            <a:ext cx="81180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ITS Associations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3" name="Google Shape;483;p29"/>
          <p:cNvSpPr txBox="1"/>
          <p:nvPr/>
        </p:nvSpPr>
        <p:spPr>
          <a:xfrm>
            <a:off x="518036" y="840619"/>
            <a:ext cx="6267300" cy="960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We work in close cooperation with ITS Associations from around the World.</a:t>
            </a:r>
            <a:b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</a:b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In 2019 the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ITS European Congress 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was supported by:</a:t>
            </a:r>
            <a:endParaRPr lang="en-BE" sz="1200" dirty="0">
              <a:solidFill>
                <a:schemeClr val="dk2"/>
              </a:solidFill>
              <a:latin typeface="Poppins"/>
              <a:cs typeface="Poppins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BE" sz="1200" dirty="0">
              <a:solidFill>
                <a:schemeClr val="dk2"/>
              </a:solidFill>
              <a:latin typeface="Poppins"/>
              <a:cs typeface="Poppins"/>
            </a:endParaRPr>
          </a:p>
        </p:txBody>
      </p:sp>
      <p:sp>
        <p:nvSpPr>
          <p:cNvPr id="484" name="Google Shape;484;p29"/>
          <p:cNvSpPr/>
          <p:nvPr/>
        </p:nvSpPr>
        <p:spPr>
          <a:xfrm>
            <a:off x="-6416" y="1801147"/>
            <a:ext cx="3352800" cy="324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29"/>
          <p:cNvSpPr txBox="1"/>
          <p:nvPr/>
        </p:nvSpPr>
        <p:spPr>
          <a:xfrm>
            <a:off x="556559" y="1849747"/>
            <a:ext cx="34989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ITS National Associations 2019</a:t>
            </a:r>
            <a:endParaRPr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" name="Picture 2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35EAD9D9-98B9-414B-A1B1-32BFC6467D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559" y="2946368"/>
            <a:ext cx="878403" cy="324001"/>
          </a:xfrm>
          <a:prstGeom prst="rect">
            <a:avLst/>
          </a:prstGeom>
        </p:spPr>
      </p:pic>
      <p:pic>
        <p:nvPicPr>
          <p:cNvPr id="35" name="Google Shape;487;p29">
            <a:extLst>
              <a:ext uri="{FF2B5EF4-FFF2-40B4-BE49-F238E27FC236}">
                <a16:creationId xmlns:a16="http://schemas.microsoft.com/office/drawing/2014/main" id="{CB7DDEF5-479B-6C4A-A4D5-D1BB02039C32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1756" y="3018354"/>
            <a:ext cx="1111238" cy="198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90;p29">
            <a:extLst>
              <a:ext uri="{FF2B5EF4-FFF2-40B4-BE49-F238E27FC236}">
                <a16:creationId xmlns:a16="http://schemas.microsoft.com/office/drawing/2014/main" id="{FF7B50E0-36A3-2740-9578-5E6987D05803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2624" y="2936701"/>
            <a:ext cx="469737" cy="333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88;p29">
            <a:extLst>
              <a:ext uri="{FF2B5EF4-FFF2-40B4-BE49-F238E27FC236}">
                <a16:creationId xmlns:a16="http://schemas.microsoft.com/office/drawing/2014/main" id="{01AAFED2-D9E4-1247-854F-EF66897ED2F4}"/>
              </a:ext>
            </a:extLst>
          </p:cNvPr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427" y="2928957"/>
            <a:ext cx="711045" cy="335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501;p29">
            <a:extLst>
              <a:ext uri="{FF2B5EF4-FFF2-40B4-BE49-F238E27FC236}">
                <a16:creationId xmlns:a16="http://schemas.microsoft.com/office/drawing/2014/main" id="{5CC71769-39D9-8A42-A1F3-8D41947A84A4}"/>
              </a:ext>
            </a:extLst>
          </p:cNvPr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0524" y="2974656"/>
            <a:ext cx="469725" cy="28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510;p29">
            <a:extLst>
              <a:ext uri="{FF2B5EF4-FFF2-40B4-BE49-F238E27FC236}">
                <a16:creationId xmlns:a16="http://schemas.microsoft.com/office/drawing/2014/main" id="{CEB97FB2-A030-EE48-91E5-2FF549C58695}"/>
              </a:ext>
            </a:extLst>
          </p:cNvPr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2614" y="2958353"/>
            <a:ext cx="394514" cy="385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91;p29">
            <a:extLst>
              <a:ext uri="{FF2B5EF4-FFF2-40B4-BE49-F238E27FC236}">
                <a16:creationId xmlns:a16="http://schemas.microsoft.com/office/drawing/2014/main" id="{F3CA3BE1-51F9-6F49-86CD-65CA58CAA69C}"/>
              </a:ext>
            </a:extLst>
          </p:cNvPr>
          <p:cNvPicPr preferRelativeResize="0"/>
          <p:nvPr/>
        </p:nvPicPr>
        <p:blipFill rotWithShape="1"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3410" y="4368995"/>
            <a:ext cx="421701" cy="433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92;p29">
            <a:extLst>
              <a:ext uri="{FF2B5EF4-FFF2-40B4-BE49-F238E27FC236}">
                <a16:creationId xmlns:a16="http://schemas.microsoft.com/office/drawing/2014/main" id="{A917D09F-2F94-0A40-ACDF-804C5FFD4D78}"/>
              </a:ext>
            </a:extLst>
          </p:cNvPr>
          <p:cNvPicPr preferRelativeResize="0"/>
          <p:nvPr/>
        </p:nvPicPr>
        <p:blipFill rotWithShape="1">
          <a:blip r:embed="rId1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891" y="3683963"/>
            <a:ext cx="469738" cy="3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93;p29">
            <a:extLst>
              <a:ext uri="{FF2B5EF4-FFF2-40B4-BE49-F238E27FC236}">
                <a16:creationId xmlns:a16="http://schemas.microsoft.com/office/drawing/2014/main" id="{784E64E2-940A-1345-9404-2F0591271159}"/>
              </a:ext>
            </a:extLst>
          </p:cNvPr>
          <p:cNvPicPr preferRelativeResize="0"/>
          <p:nvPr/>
        </p:nvPicPr>
        <p:blipFill>
          <a:blip r:embed="rId11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0523" y="3673077"/>
            <a:ext cx="712482" cy="307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95;p29">
            <a:extLst>
              <a:ext uri="{FF2B5EF4-FFF2-40B4-BE49-F238E27FC236}">
                <a16:creationId xmlns:a16="http://schemas.microsoft.com/office/drawing/2014/main" id="{DBA89965-12AF-234A-AA1D-3082697A2228}"/>
              </a:ext>
            </a:extLst>
          </p:cNvPr>
          <p:cNvPicPr preferRelativeResize="0"/>
          <p:nvPr/>
        </p:nvPicPr>
        <p:blipFill rotWithShape="1">
          <a:blip r:embed="rId1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7883" y="4362916"/>
            <a:ext cx="469725" cy="418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97;p29">
            <a:extLst>
              <a:ext uri="{FF2B5EF4-FFF2-40B4-BE49-F238E27FC236}">
                <a16:creationId xmlns:a16="http://schemas.microsoft.com/office/drawing/2014/main" id="{D2E06F89-B396-4249-B9E1-F4337F4DE7FE}"/>
              </a:ext>
            </a:extLst>
          </p:cNvPr>
          <p:cNvPicPr preferRelativeResize="0"/>
          <p:nvPr/>
        </p:nvPicPr>
        <p:blipFill>
          <a:blip r:embed="rId1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3673" y="4362916"/>
            <a:ext cx="383334" cy="383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99;p29">
            <a:extLst>
              <a:ext uri="{FF2B5EF4-FFF2-40B4-BE49-F238E27FC236}">
                <a16:creationId xmlns:a16="http://schemas.microsoft.com/office/drawing/2014/main" id="{57B27F49-53B7-384D-85E2-C2190EEACA34}"/>
              </a:ext>
            </a:extLst>
          </p:cNvPr>
          <p:cNvPicPr preferRelativeResize="0"/>
          <p:nvPr/>
        </p:nvPicPr>
        <p:blipFill>
          <a:blip r:embed="rId1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0876" y="3627007"/>
            <a:ext cx="734100" cy="342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502;p29">
            <a:extLst>
              <a:ext uri="{FF2B5EF4-FFF2-40B4-BE49-F238E27FC236}">
                <a16:creationId xmlns:a16="http://schemas.microsoft.com/office/drawing/2014/main" id="{5B51BC55-5521-AA46-8BAB-52B85CBB9548}"/>
              </a:ext>
            </a:extLst>
          </p:cNvPr>
          <p:cNvPicPr preferRelativeResize="0"/>
          <p:nvPr/>
        </p:nvPicPr>
        <p:blipFill>
          <a:blip r:embed="rId1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7241" y="4332662"/>
            <a:ext cx="311098" cy="4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503;p29">
            <a:extLst>
              <a:ext uri="{FF2B5EF4-FFF2-40B4-BE49-F238E27FC236}">
                <a16:creationId xmlns:a16="http://schemas.microsoft.com/office/drawing/2014/main" id="{09B4B8D8-5C2F-F94D-8969-1744D83A2F69}"/>
              </a:ext>
            </a:extLst>
          </p:cNvPr>
          <p:cNvPicPr preferRelativeResize="0"/>
          <p:nvPr/>
        </p:nvPicPr>
        <p:blipFill rotWithShape="1">
          <a:blip r:embed="rId1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1892" y="3651343"/>
            <a:ext cx="565948" cy="350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508;p29">
            <a:extLst>
              <a:ext uri="{FF2B5EF4-FFF2-40B4-BE49-F238E27FC236}">
                <a16:creationId xmlns:a16="http://schemas.microsoft.com/office/drawing/2014/main" id="{3C2096B2-4DB2-E040-B847-87592445E632}"/>
              </a:ext>
            </a:extLst>
          </p:cNvPr>
          <p:cNvPicPr preferRelativeResize="0"/>
          <p:nvPr/>
        </p:nvPicPr>
        <p:blipFill>
          <a:blip r:embed="rId1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086" y="3673077"/>
            <a:ext cx="565949" cy="269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509;p29">
            <a:extLst>
              <a:ext uri="{FF2B5EF4-FFF2-40B4-BE49-F238E27FC236}">
                <a16:creationId xmlns:a16="http://schemas.microsoft.com/office/drawing/2014/main" id="{091CFC82-2F21-4044-9422-016BBFC4B7F2}"/>
              </a:ext>
            </a:extLst>
          </p:cNvPr>
          <p:cNvPicPr preferRelativeResize="0"/>
          <p:nvPr/>
        </p:nvPicPr>
        <p:blipFill>
          <a:blip r:embed="rId1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8903" y="4446001"/>
            <a:ext cx="1124254" cy="29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11;p29">
            <a:extLst>
              <a:ext uri="{FF2B5EF4-FFF2-40B4-BE49-F238E27FC236}">
                <a16:creationId xmlns:a16="http://schemas.microsoft.com/office/drawing/2014/main" id="{AB9FC09F-6DF4-3046-8A02-17F97B4D8FE0}"/>
              </a:ext>
            </a:extLst>
          </p:cNvPr>
          <p:cNvPicPr preferRelativeResize="0"/>
          <p:nvPr/>
        </p:nvPicPr>
        <p:blipFill>
          <a:blip r:embed="rId1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4306" y="3693702"/>
            <a:ext cx="912678" cy="24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2;p29">
            <a:extLst>
              <a:ext uri="{FF2B5EF4-FFF2-40B4-BE49-F238E27FC236}">
                <a16:creationId xmlns:a16="http://schemas.microsoft.com/office/drawing/2014/main" id="{2C83CBF3-3581-8448-BCF2-3823553FDEDA}"/>
              </a:ext>
            </a:extLst>
          </p:cNvPr>
          <p:cNvPicPr preferRelativeResize="0"/>
          <p:nvPr/>
        </p:nvPicPr>
        <p:blipFill>
          <a:blip r:embed="rId2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361" y="4390509"/>
            <a:ext cx="901479" cy="3536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434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/>
        </p:nvSpPr>
        <p:spPr>
          <a:xfrm>
            <a:off x="572436" y="551100"/>
            <a:ext cx="8592900" cy="2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Attendees Public / Private background</a:t>
            </a:r>
            <a:endParaRPr sz="12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92" name="Google Shape;92;p15"/>
          <p:cNvCxnSpPr/>
          <p:nvPr/>
        </p:nvCxnSpPr>
        <p:spPr>
          <a:xfrm rot="10800000">
            <a:off x="551200" y="863400"/>
            <a:ext cx="85929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7" name="Google Shape;97;p15"/>
          <p:cNvSpPr txBox="1"/>
          <p:nvPr/>
        </p:nvSpPr>
        <p:spPr>
          <a:xfrm>
            <a:off x="1770396" y="3354434"/>
            <a:ext cx="15633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sz="36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7EF4BB2-56B8-044D-B049-FC5D94B29D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2345199"/>
              </p:ext>
            </p:extLst>
          </p:nvPr>
        </p:nvGraphicFramePr>
        <p:xfrm>
          <a:off x="107577" y="1079934"/>
          <a:ext cx="7483300" cy="3744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Google Shape;482;p29">
            <a:extLst>
              <a:ext uri="{FF2B5EF4-FFF2-40B4-BE49-F238E27FC236}">
                <a16:creationId xmlns:a16="http://schemas.microsoft.com/office/drawing/2014/main" id="{D6D6AE7C-7760-E84E-B621-D8DA276B1A67}"/>
              </a:ext>
            </a:extLst>
          </p:cNvPr>
          <p:cNvSpPr txBox="1"/>
          <p:nvPr/>
        </p:nvSpPr>
        <p:spPr>
          <a:xfrm>
            <a:off x="513000" y="424135"/>
            <a:ext cx="81180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spcAft>
                <a:spcPts val="1000"/>
              </a:spcAft>
            </a:pPr>
            <a:r>
              <a:rPr lang="en-GB" sz="1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Regional Breakdown</a:t>
            </a:r>
          </a:p>
        </p:txBody>
      </p:sp>
      <p:sp>
        <p:nvSpPr>
          <p:cNvPr id="25" name="Google Shape;483;p29">
            <a:extLst>
              <a:ext uri="{FF2B5EF4-FFF2-40B4-BE49-F238E27FC236}">
                <a16:creationId xmlns:a16="http://schemas.microsoft.com/office/drawing/2014/main" id="{5CE7E60B-AB08-A84D-A993-DEC0D08E7BB1}"/>
              </a:ext>
            </a:extLst>
          </p:cNvPr>
          <p:cNvSpPr txBox="1"/>
          <p:nvPr/>
        </p:nvSpPr>
        <p:spPr>
          <a:xfrm>
            <a:off x="513000" y="817704"/>
            <a:ext cx="6267300" cy="96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Our participants are from across Europe. </a:t>
            </a:r>
            <a:b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</a:b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This regional breakdown includes the world map with top 10 countries highlighted. </a:t>
            </a:r>
            <a:b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</a:b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/>
            </a:r>
            <a:b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</a:b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85% of participants surveyed found the congress good or excellent.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BE" sz="1200" dirty="0">
              <a:solidFill>
                <a:schemeClr val="dk2"/>
              </a:solidFill>
              <a:latin typeface="Poppins"/>
              <a:cs typeface="Poppins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BE" sz="1200" dirty="0">
              <a:solidFill>
                <a:schemeClr val="dk2"/>
              </a:solidFill>
              <a:latin typeface="Poppins"/>
              <a:cs typeface="Poppins"/>
            </a:endParaRPr>
          </a:p>
        </p:txBody>
      </p:sp>
      <p:sp>
        <p:nvSpPr>
          <p:cNvPr id="26" name="Google Shape;484;p29">
            <a:extLst>
              <a:ext uri="{FF2B5EF4-FFF2-40B4-BE49-F238E27FC236}">
                <a16:creationId xmlns:a16="http://schemas.microsoft.com/office/drawing/2014/main" id="{9E12FA4F-44A9-E04A-A507-C927E3D021DE}"/>
              </a:ext>
            </a:extLst>
          </p:cNvPr>
          <p:cNvSpPr/>
          <p:nvPr/>
        </p:nvSpPr>
        <p:spPr>
          <a:xfrm>
            <a:off x="-14818" y="1953547"/>
            <a:ext cx="3352800" cy="3240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485;p29">
            <a:extLst>
              <a:ext uri="{FF2B5EF4-FFF2-40B4-BE49-F238E27FC236}">
                <a16:creationId xmlns:a16="http://schemas.microsoft.com/office/drawing/2014/main" id="{40321550-683A-7C47-BC88-2A74DC9A147C}"/>
              </a:ext>
            </a:extLst>
          </p:cNvPr>
          <p:cNvSpPr txBox="1"/>
          <p:nvPr/>
        </p:nvSpPr>
        <p:spPr>
          <a:xfrm>
            <a:off x="554673" y="2020340"/>
            <a:ext cx="34989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Countries 2019</a:t>
            </a:r>
            <a:endParaRPr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8168A0-7992-A54B-84A3-AF502E6220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889" y="2934851"/>
            <a:ext cx="849788" cy="849788"/>
          </a:xfrm>
          <a:prstGeom prst="rect">
            <a:avLst/>
          </a:prstGeom>
        </p:spPr>
      </p:pic>
      <p:cxnSp>
        <p:nvCxnSpPr>
          <p:cNvPr id="92" name="Google Shape;92;p15"/>
          <p:cNvCxnSpPr/>
          <p:nvPr/>
        </p:nvCxnSpPr>
        <p:spPr>
          <a:xfrm rot="10800000">
            <a:off x="551200" y="863400"/>
            <a:ext cx="85929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482;p29">
            <a:extLst>
              <a:ext uri="{FF2B5EF4-FFF2-40B4-BE49-F238E27FC236}">
                <a16:creationId xmlns:a16="http://schemas.microsoft.com/office/drawing/2014/main" id="{E86B8740-34C2-1542-96C1-E92D1BD59F9A}"/>
              </a:ext>
            </a:extLst>
          </p:cNvPr>
          <p:cNvSpPr txBox="1"/>
          <p:nvPr/>
        </p:nvSpPr>
        <p:spPr>
          <a:xfrm>
            <a:off x="513000" y="424135"/>
            <a:ext cx="81180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Press &amp; Media coverage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Google Shape;483;p29">
            <a:extLst>
              <a:ext uri="{FF2B5EF4-FFF2-40B4-BE49-F238E27FC236}">
                <a16:creationId xmlns:a16="http://schemas.microsoft.com/office/drawing/2014/main" id="{E059F217-F6B8-644F-9325-D06334F7B4D4}"/>
              </a:ext>
            </a:extLst>
          </p:cNvPr>
          <p:cNvSpPr txBox="1"/>
          <p:nvPr/>
        </p:nvSpPr>
        <p:spPr>
          <a:xfrm>
            <a:off x="518036" y="840619"/>
            <a:ext cx="6267300" cy="324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Press Conference with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high level panel.</a:t>
            </a:r>
            <a:endParaRPr lang="en-BE" sz="1200" b="1" dirty="0">
              <a:solidFill>
                <a:schemeClr val="dk2"/>
              </a:solidFill>
              <a:latin typeface="Poppins"/>
              <a:cs typeface="Poppins"/>
            </a:endParaRPr>
          </a:p>
        </p:txBody>
      </p:sp>
      <p:sp>
        <p:nvSpPr>
          <p:cNvPr id="23" name="Google Shape;484;p29">
            <a:extLst>
              <a:ext uri="{FF2B5EF4-FFF2-40B4-BE49-F238E27FC236}">
                <a16:creationId xmlns:a16="http://schemas.microsoft.com/office/drawing/2014/main" id="{52B31CC7-C722-2C49-B7CB-7D77291F6EAB}"/>
              </a:ext>
            </a:extLst>
          </p:cNvPr>
          <p:cNvSpPr/>
          <p:nvPr/>
        </p:nvSpPr>
        <p:spPr>
          <a:xfrm>
            <a:off x="-4320" y="1801147"/>
            <a:ext cx="3352800" cy="324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485;p29">
            <a:extLst>
              <a:ext uri="{FF2B5EF4-FFF2-40B4-BE49-F238E27FC236}">
                <a16:creationId xmlns:a16="http://schemas.microsoft.com/office/drawing/2014/main" id="{FB7F0781-7C02-F147-BA1E-B3DE3B9AA30C}"/>
              </a:ext>
            </a:extLst>
          </p:cNvPr>
          <p:cNvSpPr txBox="1"/>
          <p:nvPr/>
        </p:nvSpPr>
        <p:spPr>
          <a:xfrm>
            <a:off x="554673" y="1844190"/>
            <a:ext cx="34989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Media Partners</a:t>
            </a:r>
            <a:endParaRPr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BEFB13C8-2C1A-F94F-965D-C17C28D63E7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658" y="2531789"/>
            <a:ext cx="449083" cy="449083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2CA18B17-89E6-C84B-A4B9-B58CC3DE416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481" y="2249853"/>
            <a:ext cx="800872" cy="800872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42761-0A2F-6145-A58D-98431F84F65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2508" y="2460790"/>
            <a:ext cx="470086" cy="470086"/>
          </a:xfrm>
          <a:prstGeom prst="rect">
            <a:avLst/>
          </a:prstGeom>
        </p:spPr>
      </p:pic>
      <p:pic>
        <p:nvPicPr>
          <p:cNvPr id="10" name="Picture 9" descr="A picture containing flower, bird&#10;&#10;Description automatically generated">
            <a:extLst>
              <a:ext uri="{FF2B5EF4-FFF2-40B4-BE49-F238E27FC236}">
                <a16:creationId xmlns:a16="http://schemas.microsoft.com/office/drawing/2014/main" id="{312F2253-756D-F14B-A379-EA08DA5C069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4588" y="2338607"/>
            <a:ext cx="766730" cy="7667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00623F-8C45-CA4B-AA5F-4BA8808076A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2454" y="2417194"/>
            <a:ext cx="579049" cy="579049"/>
          </a:xfrm>
          <a:prstGeom prst="rect">
            <a:avLst/>
          </a:prstGeom>
        </p:spPr>
      </p:pic>
      <p:sp>
        <p:nvSpPr>
          <p:cNvPr id="36" name="Google Shape;264;p24">
            <a:extLst>
              <a:ext uri="{FF2B5EF4-FFF2-40B4-BE49-F238E27FC236}">
                <a16:creationId xmlns:a16="http://schemas.microsoft.com/office/drawing/2014/main" id="{41AC2891-9E71-1C4D-9FFF-3AE1E5A1696C}"/>
              </a:ext>
            </a:extLst>
          </p:cNvPr>
          <p:cNvSpPr/>
          <p:nvPr/>
        </p:nvSpPr>
        <p:spPr>
          <a:xfrm>
            <a:off x="6581450" y="0"/>
            <a:ext cx="2571900" cy="25719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265;p24">
            <a:extLst>
              <a:ext uri="{FF2B5EF4-FFF2-40B4-BE49-F238E27FC236}">
                <a16:creationId xmlns:a16="http://schemas.microsoft.com/office/drawing/2014/main" id="{7ABF124F-9084-3447-89E1-E36E0435F08B}"/>
              </a:ext>
            </a:extLst>
          </p:cNvPr>
          <p:cNvSpPr/>
          <p:nvPr/>
        </p:nvSpPr>
        <p:spPr>
          <a:xfrm>
            <a:off x="6581450" y="2571743"/>
            <a:ext cx="2571900" cy="25719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266;p24">
            <a:extLst>
              <a:ext uri="{FF2B5EF4-FFF2-40B4-BE49-F238E27FC236}">
                <a16:creationId xmlns:a16="http://schemas.microsoft.com/office/drawing/2014/main" id="{55816152-A70B-4B43-A9A1-AEA7164A6E7F}"/>
              </a:ext>
            </a:extLst>
          </p:cNvPr>
          <p:cNvSpPr txBox="1"/>
          <p:nvPr/>
        </p:nvSpPr>
        <p:spPr>
          <a:xfrm>
            <a:off x="6925500" y="756300"/>
            <a:ext cx="1883400" cy="12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3200" dirty="0">
                <a:solidFill>
                  <a:srgbClr val="FFFF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55</a:t>
            </a:r>
            <a:r>
              <a:rPr lang="en-GB" sz="18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8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8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Journalists attended</a:t>
            </a:r>
            <a:endParaRPr sz="18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9" name="Google Shape;267;p24">
            <a:extLst>
              <a:ext uri="{FF2B5EF4-FFF2-40B4-BE49-F238E27FC236}">
                <a16:creationId xmlns:a16="http://schemas.microsoft.com/office/drawing/2014/main" id="{3541086A-13AA-AA42-BA3C-CBF630595FCC}"/>
              </a:ext>
            </a:extLst>
          </p:cNvPr>
          <p:cNvSpPr txBox="1"/>
          <p:nvPr/>
        </p:nvSpPr>
        <p:spPr>
          <a:xfrm>
            <a:off x="6925500" y="3050725"/>
            <a:ext cx="1883400" cy="20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3200" dirty="0">
                <a:solidFill>
                  <a:srgbClr val="FFFF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20+</a:t>
            </a:r>
            <a:r>
              <a:rPr lang="en-GB" sz="18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8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8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Local and international media partners attended</a:t>
            </a:r>
            <a:endParaRPr sz="18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1E4CBF-355C-1446-8549-9B68AD580FD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5924" y="2307294"/>
            <a:ext cx="871335" cy="8713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5D8132-81EF-B74C-A475-6D96E7CCB4F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851" y="3136460"/>
            <a:ext cx="479684" cy="4796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527A3E-6C81-224B-A62F-6ACB4A2D5A7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1555" y="3239007"/>
            <a:ext cx="671625" cy="3067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4AC61F-3757-F14D-92CA-3991FF274B5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949" y="3081872"/>
            <a:ext cx="606991" cy="6069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2671F6-F8AD-7149-AE68-09BC67CE5177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390" y="3099193"/>
            <a:ext cx="574417" cy="574417"/>
          </a:xfrm>
          <a:prstGeom prst="rect">
            <a:avLst/>
          </a:prstGeom>
        </p:spPr>
      </p:pic>
      <p:pic>
        <p:nvPicPr>
          <p:cNvPr id="54" name="Picture 5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468C60D-F3D5-364B-B70E-BACB5112BDBD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000" y="4317037"/>
            <a:ext cx="631859" cy="63185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B482C70-FB3B-7746-909F-61AB29F3445C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8889" y="3986663"/>
            <a:ext cx="985646" cy="123879"/>
          </a:xfrm>
          <a:prstGeom prst="rect">
            <a:avLst/>
          </a:prstGeom>
        </p:spPr>
      </p:pic>
      <p:pic>
        <p:nvPicPr>
          <p:cNvPr id="58" name="Picture 57" descr="A screenshot of a cell phone&#10;&#10;Description automatically generated">
            <a:extLst>
              <a:ext uri="{FF2B5EF4-FFF2-40B4-BE49-F238E27FC236}">
                <a16:creationId xmlns:a16="http://schemas.microsoft.com/office/drawing/2014/main" id="{5578EE65-37F9-8442-BB29-2AEE4F2F5974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7928" y="3601776"/>
            <a:ext cx="925104" cy="925104"/>
          </a:xfrm>
          <a:prstGeom prst="rect">
            <a:avLst/>
          </a:prstGeom>
        </p:spPr>
      </p:pic>
      <p:pic>
        <p:nvPicPr>
          <p:cNvPr id="60" name="Picture 59" descr="A close up of a logo&#10;&#10;Description automatically generated">
            <a:extLst>
              <a:ext uri="{FF2B5EF4-FFF2-40B4-BE49-F238E27FC236}">
                <a16:creationId xmlns:a16="http://schemas.microsoft.com/office/drawing/2014/main" id="{F1CAFDBD-E909-FB40-BAF1-5136B7B8225B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1647" y="3070471"/>
            <a:ext cx="631859" cy="631859"/>
          </a:xfrm>
          <a:prstGeom prst="rect">
            <a:avLst/>
          </a:prstGeom>
        </p:spPr>
      </p:pic>
      <p:pic>
        <p:nvPicPr>
          <p:cNvPr id="62" name="Picture 61" descr="A close up of a logo&#10;&#10;Description automatically generated">
            <a:extLst>
              <a:ext uri="{FF2B5EF4-FFF2-40B4-BE49-F238E27FC236}">
                <a16:creationId xmlns:a16="http://schemas.microsoft.com/office/drawing/2014/main" id="{6708D5A1-2C3F-DE4C-AA0B-5592DA021BD8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1397" y="3899228"/>
            <a:ext cx="609600" cy="330200"/>
          </a:xfrm>
          <a:prstGeom prst="rect">
            <a:avLst/>
          </a:prstGeom>
        </p:spPr>
      </p:pic>
      <p:pic>
        <p:nvPicPr>
          <p:cNvPr id="64" name="Picture 6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186B30C-3239-654D-AFE9-001D16A900E2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8782" y="3731476"/>
            <a:ext cx="494987" cy="494987"/>
          </a:xfrm>
          <a:prstGeom prst="rect">
            <a:avLst/>
          </a:prstGeom>
        </p:spPr>
      </p:pic>
      <p:pic>
        <p:nvPicPr>
          <p:cNvPr id="66" name="Picture 6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4C08D47-6310-AE45-8D5E-E7A483A92E40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872" y="3929224"/>
            <a:ext cx="928350" cy="238758"/>
          </a:xfrm>
          <a:prstGeom prst="rect">
            <a:avLst/>
          </a:prstGeom>
        </p:spPr>
      </p:pic>
      <p:pic>
        <p:nvPicPr>
          <p:cNvPr id="68" name="Picture 67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0251AE56-B4A5-ED4B-B904-0467AC7AC838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0797" y="3794325"/>
            <a:ext cx="508556" cy="508556"/>
          </a:xfrm>
          <a:prstGeom prst="rect">
            <a:avLst/>
          </a:prstGeom>
        </p:spPr>
      </p:pic>
      <p:pic>
        <p:nvPicPr>
          <p:cNvPr id="70" name="Picture 69" descr="A picture containing food, flower&#10;&#10;Description automatically generated">
            <a:extLst>
              <a:ext uri="{FF2B5EF4-FFF2-40B4-BE49-F238E27FC236}">
                <a16:creationId xmlns:a16="http://schemas.microsoft.com/office/drawing/2014/main" id="{5689D946-5627-1B4F-9ADB-CB682AA9C09A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8459" y="4529594"/>
            <a:ext cx="533219" cy="278458"/>
          </a:xfrm>
          <a:prstGeom prst="rect">
            <a:avLst/>
          </a:prstGeom>
        </p:spPr>
      </p:pic>
      <p:pic>
        <p:nvPicPr>
          <p:cNvPr id="72" name="Picture 71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C6667588-4956-6241-8AE2-0BFE4B14E6FF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969" y="4507889"/>
            <a:ext cx="498372" cy="321866"/>
          </a:xfrm>
          <a:prstGeom prst="rect">
            <a:avLst/>
          </a:prstGeom>
        </p:spPr>
      </p:pic>
      <p:pic>
        <p:nvPicPr>
          <p:cNvPr id="74" name="Picture 7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85BB57-51E2-2049-B306-2FB7C10F8479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9781" y="4582857"/>
            <a:ext cx="729786" cy="181803"/>
          </a:xfrm>
          <a:prstGeom prst="rect">
            <a:avLst/>
          </a:prstGeom>
        </p:spPr>
      </p:pic>
      <p:pic>
        <p:nvPicPr>
          <p:cNvPr id="76" name="Picture 75" descr="A picture containing flower, bird&#10;&#10;Description automatically generated">
            <a:extLst>
              <a:ext uri="{FF2B5EF4-FFF2-40B4-BE49-F238E27FC236}">
                <a16:creationId xmlns:a16="http://schemas.microsoft.com/office/drawing/2014/main" id="{1A006422-1538-CB41-A9D6-0F791A400DC7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5453" y="4407723"/>
            <a:ext cx="522197" cy="522197"/>
          </a:xfrm>
          <a:prstGeom prst="rect">
            <a:avLst/>
          </a:prstGeom>
        </p:spPr>
      </p:pic>
      <p:pic>
        <p:nvPicPr>
          <p:cNvPr id="78" name="Picture 7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0F57E0B-D412-0A41-B27C-842D8BD2E477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721" y="4632966"/>
            <a:ext cx="928350" cy="14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3"/>
          <p:cNvSpPr/>
          <p:nvPr/>
        </p:nvSpPr>
        <p:spPr>
          <a:xfrm>
            <a:off x="4664646" y="-14944"/>
            <a:ext cx="4611875" cy="5184947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5" name="Google Shape;235;p23"/>
          <p:cNvSpPr txBox="1"/>
          <p:nvPr/>
        </p:nvSpPr>
        <p:spPr>
          <a:xfrm>
            <a:off x="551100" y="551100"/>
            <a:ext cx="43158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Our digital &amp; social media reach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6" name="Google Shape;236;p23"/>
          <p:cNvSpPr txBox="1"/>
          <p:nvPr/>
        </p:nvSpPr>
        <p:spPr>
          <a:xfrm>
            <a:off x="5166600" y="630000"/>
            <a:ext cx="37488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Impressions</a:t>
            </a:r>
            <a:endParaRPr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37" name="Google Shape;237;p23"/>
          <p:cNvCxnSpPr/>
          <p:nvPr/>
        </p:nvCxnSpPr>
        <p:spPr>
          <a:xfrm rot="10800000">
            <a:off x="5166650" y="939600"/>
            <a:ext cx="39891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38" name="Google Shape;238;p23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113" y="1561977"/>
            <a:ext cx="867327" cy="86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3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6648" y="1561977"/>
            <a:ext cx="867327" cy="86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3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103" y="3336400"/>
            <a:ext cx="867327" cy="86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3"/>
          <p:cNvSpPr txBox="1"/>
          <p:nvPr/>
        </p:nvSpPr>
        <p:spPr>
          <a:xfrm>
            <a:off x="1989163" y="4423214"/>
            <a:ext cx="1422300" cy="6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buSzPts val="1100"/>
            </a:pPr>
            <a:r>
              <a:rPr lang="en-GB" sz="900" b="1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+8,5%</a:t>
            </a:r>
            <a:r>
              <a:rPr lang="en-GB" sz="900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900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900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3881 members</a:t>
            </a:r>
            <a:br>
              <a:rPr lang="en-GB" sz="900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900" b="1" dirty="0">
                <a:solidFill>
                  <a:srgbClr val="595959"/>
                </a:solidFill>
                <a:latin typeface="Poppins"/>
                <a:ea typeface="Poppins"/>
                <a:cs typeface="Poppins"/>
              </a:rPr>
              <a:t>#ITSNL2019 </a:t>
            </a:r>
            <a:r>
              <a:rPr lang="en-GB" sz="900" dirty="0">
                <a:solidFill>
                  <a:srgbClr val="595959"/>
                </a:solidFill>
                <a:latin typeface="Poppins"/>
                <a:ea typeface="Poppins"/>
                <a:cs typeface="Poppins"/>
              </a:rPr>
              <a:t>used x 3.52k </a:t>
            </a:r>
            <a:endParaRPr sz="900" dirty="0">
              <a:solidFill>
                <a:srgbClr val="595959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43" name="Google Shape;243;p23"/>
          <p:cNvSpPr txBox="1"/>
          <p:nvPr/>
        </p:nvSpPr>
        <p:spPr>
          <a:xfrm>
            <a:off x="273613" y="2605713"/>
            <a:ext cx="14223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SzPts val="1100"/>
            </a:pPr>
            <a:r>
              <a:rPr lang="en-GB" sz="900" b="1" dirty="0">
                <a:solidFill>
                  <a:srgbClr val="595959"/>
                </a:solidFill>
                <a:latin typeface="Poppins"/>
                <a:ea typeface="Poppins"/>
                <a:cs typeface="Poppins"/>
              </a:rPr>
              <a:t>+16,81%  </a:t>
            </a:r>
            <a:br>
              <a:rPr lang="en-GB" sz="900" b="1" dirty="0">
                <a:solidFill>
                  <a:srgbClr val="595959"/>
                </a:solidFill>
                <a:latin typeface="Poppins"/>
                <a:ea typeface="Poppins"/>
                <a:cs typeface="Poppins"/>
              </a:rPr>
            </a:br>
            <a:r>
              <a:rPr lang="en-GB" sz="900" dirty="0">
                <a:solidFill>
                  <a:srgbClr val="595959"/>
                </a:solidFill>
                <a:latin typeface="Poppins"/>
                <a:ea typeface="Poppins"/>
                <a:cs typeface="Poppins"/>
              </a:rPr>
              <a:t>674 likes </a:t>
            </a:r>
            <a:endParaRPr lang="en-BE" sz="900" dirty="0">
              <a:solidFill>
                <a:srgbClr val="595959"/>
              </a:solidFill>
              <a:latin typeface="Poppins"/>
              <a:ea typeface="Poppins"/>
              <a:cs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900" dirty="0"/>
          </a:p>
        </p:txBody>
      </p:sp>
      <p:sp>
        <p:nvSpPr>
          <p:cNvPr id="244" name="Google Shape;244;p23"/>
          <p:cNvSpPr txBox="1"/>
          <p:nvPr/>
        </p:nvSpPr>
        <p:spPr>
          <a:xfrm>
            <a:off x="1989175" y="2589527"/>
            <a:ext cx="14223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buSzPts val="1100"/>
            </a:pPr>
            <a:r>
              <a:rPr lang="en-GB" sz="900" b="1" dirty="0">
                <a:solidFill>
                  <a:srgbClr val="595959"/>
                </a:solidFill>
                <a:latin typeface="Poppins"/>
                <a:ea typeface="Poppins"/>
                <a:cs typeface="Poppins"/>
              </a:rPr>
              <a:t>+33,55% </a:t>
            </a:r>
            <a:br>
              <a:rPr lang="en-GB" sz="900" b="1" dirty="0">
                <a:solidFill>
                  <a:srgbClr val="595959"/>
                </a:solidFill>
                <a:latin typeface="Poppins"/>
                <a:ea typeface="Poppins"/>
                <a:cs typeface="Poppins"/>
              </a:rPr>
            </a:br>
            <a:r>
              <a:rPr lang="en-GB" sz="900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2022 Members</a:t>
            </a:r>
            <a:br>
              <a:rPr lang="en-GB" sz="900" dirty="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900" dirty="0"/>
          </a:p>
        </p:txBody>
      </p:sp>
      <p:sp>
        <p:nvSpPr>
          <p:cNvPr id="245" name="Google Shape;245;p23"/>
          <p:cNvSpPr txBox="1"/>
          <p:nvPr/>
        </p:nvSpPr>
        <p:spPr>
          <a:xfrm>
            <a:off x="273600" y="4355265"/>
            <a:ext cx="1422300" cy="65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Congress </a:t>
            </a:r>
            <a:br>
              <a:rPr lang="en-GB" sz="9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9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videos were </a:t>
            </a:r>
            <a:br>
              <a:rPr lang="en-GB" sz="9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9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watched </a:t>
            </a:r>
            <a:r>
              <a:rPr lang="en-GB" sz="9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1998 </a:t>
            </a:r>
            <a:r>
              <a:rPr lang="en-GB" sz="9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times</a:t>
            </a:r>
            <a:endParaRPr sz="9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900" b="1" dirty="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6" name="Google Shape;246;p23"/>
          <p:cNvSpPr/>
          <p:nvPr/>
        </p:nvSpPr>
        <p:spPr>
          <a:xfrm>
            <a:off x="5622450" y="3656550"/>
            <a:ext cx="942000" cy="9420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3"/>
          <p:cNvSpPr txBox="1"/>
          <p:nvPr/>
        </p:nvSpPr>
        <p:spPr>
          <a:xfrm>
            <a:off x="5589650" y="3976746"/>
            <a:ext cx="10080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109k</a:t>
            </a:r>
            <a:endParaRPr sz="2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48" name="Google Shape;248;p23"/>
          <p:cNvSpPr txBox="1"/>
          <p:nvPr/>
        </p:nvSpPr>
        <p:spPr>
          <a:xfrm>
            <a:off x="5589653" y="4714761"/>
            <a:ext cx="10080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Google Search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9" name="Google Shape;249;p23"/>
          <p:cNvSpPr/>
          <p:nvPr/>
        </p:nvSpPr>
        <p:spPr>
          <a:xfrm>
            <a:off x="5166875" y="1151088"/>
            <a:ext cx="1853700" cy="18537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3"/>
          <p:cNvSpPr txBox="1"/>
          <p:nvPr/>
        </p:nvSpPr>
        <p:spPr>
          <a:xfrm>
            <a:off x="5166675" y="1845013"/>
            <a:ext cx="18537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36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504k </a:t>
            </a:r>
            <a:endParaRPr sz="36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51" name="Google Shape;251;p23"/>
          <p:cNvSpPr txBox="1"/>
          <p:nvPr/>
        </p:nvSpPr>
        <p:spPr>
          <a:xfrm>
            <a:off x="5166600" y="3151538"/>
            <a:ext cx="1853700" cy="2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Google Display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2" name="Google Shape;252;p23"/>
          <p:cNvSpPr/>
          <p:nvPr/>
        </p:nvSpPr>
        <p:spPr>
          <a:xfrm>
            <a:off x="7280125" y="1511889"/>
            <a:ext cx="1319100" cy="13191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3"/>
          <p:cNvSpPr txBox="1"/>
          <p:nvPr/>
        </p:nvSpPr>
        <p:spPr>
          <a:xfrm>
            <a:off x="7280125" y="1980200"/>
            <a:ext cx="13191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3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191k</a:t>
            </a:r>
            <a:endParaRPr sz="3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54" name="Google Shape;254;p23"/>
          <p:cNvSpPr txBox="1"/>
          <p:nvPr/>
        </p:nvSpPr>
        <p:spPr>
          <a:xfrm>
            <a:off x="7280125" y="3139175"/>
            <a:ext cx="1319100" cy="1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Facebook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5" name="Google Shape;255;p23"/>
          <p:cNvSpPr/>
          <p:nvPr/>
        </p:nvSpPr>
        <p:spPr>
          <a:xfrm>
            <a:off x="7598275" y="3786300"/>
            <a:ext cx="682800" cy="6825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3"/>
          <p:cNvSpPr txBox="1"/>
          <p:nvPr/>
        </p:nvSpPr>
        <p:spPr>
          <a:xfrm>
            <a:off x="7506025" y="4010700"/>
            <a:ext cx="867300" cy="2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83k</a:t>
            </a:r>
            <a:endParaRPr sz="16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57" name="Google Shape;257;p23"/>
          <p:cNvSpPr txBox="1"/>
          <p:nvPr/>
        </p:nvSpPr>
        <p:spPr>
          <a:xfrm>
            <a:off x="7598275" y="4714750"/>
            <a:ext cx="6828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Quora</a:t>
            </a:r>
            <a:endParaRPr sz="1000"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429B4D-0A24-994A-A0BF-C27C085506F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3358" y="3368875"/>
            <a:ext cx="850346" cy="834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/>
          <p:nvPr/>
        </p:nvSpPr>
        <p:spPr>
          <a:xfrm>
            <a:off x="4866900" y="0"/>
            <a:ext cx="4277100" cy="51435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8"/>
          <p:cNvSpPr txBox="1"/>
          <p:nvPr/>
        </p:nvSpPr>
        <p:spPr>
          <a:xfrm>
            <a:off x="5423700" y="1880351"/>
            <a:ext cx="1042200" cy="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Exhibitors</a:t>
            </a:r>
            <a:endParaRPr sz="12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7" name="Google Shape;127;p18"/>
          <p:cNvSpPr/>
          <p:nvPr/>
        </p:nvSpPr>
        <p:spPr>
          <a:xfrm>
            <a:off x="7570387" y="624900"/>
            <a:ext cx="1042200" cy="10422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7570246" y="961091"/>
            <a:ext cx="10422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6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1500</a:t>
            </a:r>
          </a:p>
        </p:txBody>
      </p:sp>
      <p:sp>
        <p:nvSpPr>
          <p:cNvPr id="129" name="Google Shape;129;p18"/>
          <p:cNvSpPr txBox="1"/>
          <p:nvPr/>
        </p:nvSpPr>
        <p:spPr>
          <a:xfrm>
            <a:off x="7570250" y="1880350"/>
            <a:ext cx="1042200" cy="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Exhibition visitors</a:t>
            </a:r>
            <a:endParaRPr sz="12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0" name="Google Shape;130;p18"/>
          <p:cNvSpPr/>
          <p:nvPr/>
        </p:nvSpPr>
        <p:spPr>
          <a:xfrm>
            <a:off x="5423992" y="2849602"/>
            <a:ext cx="1042200" cy="10422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8"/>
          <p:cNvSpPr txBox="1"/>
          <p:nvPr/>
        </p:nvSpPr>
        <p:spPr>
          <a:xfrm>
            <a:off x="5423835" y="3185767"/>
            <a:ext cx="10422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6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550</a:t>
            </a:r>
            <a:endParaRPr sz="26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32" name="Google Shape;132;p18"/>
          <p:cNvSpPr txBox="1"/>
          <p:nvPr/>
        </p:nvSpPr>
        <p:spPr>
          <a:xfrm>
            <a:off x="5423851" y="4088726"/>
            <a:ext cx="1042200" cy="89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Exhibition personnel</a:t>
            </a:r>
            <a:endParaRPr sz="12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7570411" y="2849602"/>
            <a:ext cx="1042200" cy="10422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8"/>
          <p:cNvSpPr txBox="1"/>
          <p:nvPr/>
        </p:nvSpPr>
        <p:spPr>
          <a:xfrm>
            <a:off x="7570254" y="3185767"/>
            <a:ext cx="10422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6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40</a:t>
            </a:r>
            <a:endParaRPr sz="26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7570269" y="4105055"/>
            <a:ext cx="10422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Start-ups</a:t>
            </a:r>
            <a:endParaRPr sz="12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5423757" y="624900"/>
            <a:ext cx="1042200" cy="10422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8"/>
          <p:cNvSpPr txBox="1"/>
          <p:nvPr/>
        </p:nvSpPr>
        <p:spPr>
          <a:xfrm>
            <a:off x="5423600" y="961091"/>
            <a:ext cx="10422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600" b="1" dirty="0">
                <a:solidFill>
                  <a:srgbClr val="FFFFFF"/>
                </a:solidFill>
                <a:latin typeface="Poppins"/>
                <a:ea typeface="Poppins Medium"/>
                <a:cs typeface="Poppins"/>
                <a:sym typeface="Poppins"/>
              </a:rPr>
              <a:t>160</a:t>
            </a:r>
            <a:endParaRPr sz="26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138" name="Google Shape;138;p18"/>
          <p:cNvCxnSpPr/>
          <p:nvPr/>
        </p:nvCxnSpPr>
        <p:spPr>
          <a:xfrm>
            <a:off x="7018225" y="648950"/>
            <a:ext cx="0" cy="3869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9" name="Google Shape;139;p18"/>
          <p:cNvCxnSpPr/>
          <p:nvPr/>
        </p:nvCxnSpPr>
        <p:spPr>
          <a:xfrm>
            <a:off x="5335775" y="2487625"/>
            <a:ext cx="1141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" name="Google Shape;140;p18"/>
          <p:cNvCxnSpPr/>
          <p:nvPr/>
        </p:nvCxnSpPr>
        <p:spPr>
          <a:xfrm>
            <a:off x="7520450" y="2487625"/>
            <a:ext cx="1141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Google Shape;105;p16">
            <a:extLst>
              <a:ext uri="{FF2B5EF4-FFF2-40B4-BE49-F238E27FC236}">
                <a16:creationId xmlns:a16="http://schemas.microsoft.com/office/drawing/2014/main" id="{0CEB1172-0575-C542-B9D1-F6F608EBEE69}"/>
              </a:ext>
            </a:extLst>
          </p:cNvPr>
          <p:cNvSpPr txBox="1"/>
          <p:nvPr/>
        </p:nvSpPr>
        <p:spPr>
          <a:xfrm>
            <a:off x="551100" y="551100"/>
            <a:ext cx="81180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Exhibitions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Google Shape;106;p16">
            <a:extLst>
              <a:ext uri="{FF2B5EF4-FFF2-40B4-BE49-F238E27FC236}">
                <a16:creationId xmlns:a16="http://schemas.microsoft.com/office/drawing/2014/main" id="{4F348990-955D-FE42-A5F6-B5EA33FFE143}"/>
              </a:ext>
            </a:extLst>
          </p:cNvPr>
          <p:cNvSpPr txBox="1"/>
          <p:nvPr/>
        </p:nvSpPr>
        <p:spPr>
          <a:xfrm>
            <a:off x="551100" y="1026549"/>
            <a:ext cx="3642900" cy="2486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Exhibitors position themselves among the latest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ITS solutions 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and most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advanced technologies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 that delegates look for. This is the market place for the future of mobility. </a:t>
            </a:r>
            <a:endParaRPr lang="en-BE" sz="1200" dirty="0">
              <a:solidFill>
                <a:schemeClr val="dk2"/>
              </a:solidFill>
              <a:latin typeface="Poppins"/>
              <a:cs typeface="Poppins"/>
            </a:endParaRPr>
          </a:p>
        </p:txBody>
      </p:sp>
      <p:pic>
        <p:nvPicPr>
          <p:cNvPr id="3" name="Picture 2" descr="A sign on the side of a road&#10;&#10;Description automatically generated">
            <a:extLst>
              <a:ext uri="{FF2B5EF4-FFF2-40B4-BE49-F238E27FC236}">
                <a16:creationId xmlns:a16="http://schemas.microsoft.com/office/drawing/2014/main" id="{A8B43541-B4D9-0A48-AE69-F9C882E362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823" y="2061829"/>
            <a:ext cx="3616051" cy="2399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7"/>
          <p:cNvCxnSpPr/>
          <p:nvPr/>
        </p:nvCxnSpPr>
        <p:spPr>
          <a:xfrm>
            <a:off x="4572000" y="-2300"/>
            <a:ext cx="0" cy="51459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17"/>
          <p:cNvCxnSpPr/>
          <p:nvPr/>
        </p:nvCxnSpPr>
        <p:spPr>
          <a:xfrm rot="10800000">
            <a:off x="225" y="2571750"/>
            <a:ext cx="91473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" name="Picture 13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9418B7A8-8CBD-F74A-B3F4-6A17BE8616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167" y="131047"/>
            <a:ext cx="3461035" cy="2307356"/>
          </a:xfrm>
          <a:prstGeom prst="rect">
            <a:avLst/>
          </a:prstGeom>
        </p:spPr>
      </p:pic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8986CF4F-214E-0B4D-8907-8B1280F0FA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5799" y="131047"/>
            <a:ext cx="3461034" cy="2307356"/>
          </a:xfrm>
          <a:prstGeom prst="rect">
            <a:avLst/>
          </a:prstGeom>
        </p:spPr>
      </p:pic>
      <p:pic>
        <p:nvPicPr>
          <p:cNvPr id="7" name="Picture 6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60A76253-8C1C-EA4C-AEF4-3FCCD595505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167" y="2570650"/>
            <a:ext cx="3461034" cy="2307356"/>
          </a:xfrm>
          <a:prstGeom prst="rect">
            <a:avLst/>
          </a:prstGeom>
        </p:spPr>
      </p:pic>
      <p:pic>
        <p:nvPicPr>
          <p:cNvPr id="9" name="Picture 8" descr="A picture containing person, road, ceiling, standing&#10;&#10;Description automatically generated">
            <a:extLst>
              <a:ext uri="{FF2B5EF4-FFF2-40B4-BE49-F238E27FC236}">
                <a16:creationId xmlns:a16="http://schemas.microsoft.com/office/drawing/2014/main" id="{BF824413-A260-CD45-9715-ED7BE3B40FF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2372" y="2592002"/>
            <a:ext cx="3417785" cy="22799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 txBox="1"/>
          <p:nvPr/>
        </p:nvSpPr>
        <p:spPr>
          <a:xfrm>
            <a:off x="551100" y="551100"/>
            <a:ext cx="8118000" cy="668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GB" sz="1800" b="1" dirty="0">
                <a:solidFill>
                  <a:schemeClr val="dk2"/>
                </a:solidFill>
                <a:latin typeface="Poppins"/>
                <a:cs typeface="Poppins"/>
              </a:rPr>
              <a:t>Start-up Area </a:t>
            </a:r>
            <a:endParaRPr lang="en-BE" sz="1800" b="1" dirty="0">
              <a:solidFill>
                <a:schemeClr val="dk2"/>
              </a:solidFill>
              <a:latin typeface="Poppins"/>
              <a:cs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551100" y="1338994"/>
            <a:ext cx="7318800" cy="239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100" dirty="0">
                <a:solidFill>
                  <a:schemeClr val="dk2"/>
                </a:solidFill>
                <a:latin typeface="Poppins"/>
                <a:cs typeface="Poppins"/>
              </a:rPr>
              <a:t>The ITS European Congress dedicates a part of the exhibition to the young ventures of </a:t>
            </a:r>
            <a:r>
              <a:rPr lang="en-GB" sz="1100" b="1" dirty="0">
                <a:solidFill>
                  <a:schemeClr val="dk2"/>
                </a:solidFill>
                <a:latin typeface="Poppins"/>
                <a:cs typeface="Poppins"/>
              </a:rPr>
              <a:t>smart mobility</a:t>
            </a:r>
            <a:r>
              <a:rPr lang="en-GB" sz="1100" dirty="0">
                <a:solidFill>
                  <a:schemeClr val="dk2"/>
                </a:solidFill>
                <a:latin typeface="Poppins"/>
                <a:cs typeface="Poppins"/>
              </a:rPr>
              <a:t>. This exclusive space for start-ups gives them the opportunity to present their latest innovations and meet with </a:t>
            </a:r>
            <a:r>
              <a:rPr lang="en-GB" sz="1100" b="1" dirty="0">
                <a:solidFill>
                  <a:schemeClr val="dk2"/>
                </a:solidFill>
                <a:latin typeface="Poppins"/>
                <a:cs typeface="Poppins"/>
              </a:rPr>
              <a:t>potential business partners</a:t>
            </a:r>
            <a:r>
              <a:rPr lang="en-GB" sz="1100" dirty="0">
                <a:solidFill>
                  <a:schemeClr val="dk2"/>
                </a:solidFill>
                <a:latin typeface="Poppins"/>
                <a:cs typeface="Poppins"/>
              </a:rPr>
              <a:t>. </a:t>
            </a:r>
            <a:endParaRPr lang="en-BE" sz="1100" dirty="0">
              <a:solidFill>
                <a:schemeClr val="dk2"/>
              </a:solidFill>
              <a:latin typeface="Poppins"/>
              <a:cs typeface="Poppins"/>
            </a:endParaRPr>
          </a:p>
        </p:txBody>
      </p:sp>
      <p:cxnSp>
        <p:nvCxnSpPr>
          <p:cNvPr id="208" name="Google Shape;208;p21"/>
          <p:cNvCxnSpPr/>
          <p:nvPr/>
        </p:nvCxnSpPr>
        <p:spPr>
          <a:xfrm>
            <a:off x="2391575" y="3856025"/>
            <a:ext cx="1189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Google Shape;185;p20">
            <a:extLst>
              <a:ext uri="{FF2B5EF4-FFF2-40B4-BE49-F238E27FC236}">
                <a16:creationId xmlns:a16="http://schemas.microsoft.com/office/drawing/2014/main" id="{7E6CBEC2-7D58-BE4C-B1A6-B3080EA60B9F}"/>
              </a:ext>
            </a:extLst>
          </p:cNvPr>
          <p:cNvSpPr/>
          <p:nvPr/>
        </p:nvSpPr>
        <p:spPr>
          <a:xfrm>
            <a:off x="-23750" y="2409750"/>
            <a:ext cx="2876700" cy="3240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86;p20">
            <a:extLst>
              <a:ext uri="{FF2B5EF4-FFF2-40B4-BE49-F238E27FC236}">
                <a16:creationId xmlns:a16="http://schemas.microsoft.com/office/drawing/2014/main" id="{6CF25B8E-AF5B-B440-AEFA-4AC4AC38F3A4}"/>
              </a:ext>
            </a:extLst>
          </p:cNvPr>
          <p:cNvSpPr txBox="1"/>
          <p:nvPr/>
        </p:nvSpPr>
        <p:spPr>
          <a:xfrm>
            <a:off x="551100" y="2458350"/>
            <a:ext cx="24768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Start-up Winners 2019:</a:t>
            </a:r>
            <a:endParaRPr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8AE9A2D-073F-D748-85BA-DAA522C3D94E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8535" y="3153093"/>
            <a:ext cx="1586342" cy="1584631"/>
          </a:xfrm>
          <a:prstGeom prst="rect">
            <a:avLst/>
          </a:prstGeom>
          <a:noFill/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3A1D2BC-C2FC-A240-95B2-CC54F77A4B88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7384" y="3336227"/>
            <a:ext cx="1792057" cy="1195671"/>
          </a:xfrm>
          <a:prstGeom prst="rect">
            <a:avLst/>
          </a:prstGeom>
          <a:noFill/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25E20CF-7DCF-E84E-AA60-82C6036ECD2B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835" y="3516222"/>
            <a:ext cx="1610750" cy="815492"/>
          </a:xfrm>
          <a:prstGeom prst="rect">
            <a:avLst/>
          </a:prstGeom>
        </p:spPr>
      </p:pic>
      <p:sp>
        <p:nvSpPr>
          <p:cNvPr id="18" name="Google Shape;428;p27">
            <a:extLst>
              <a:ext uri="{FF2B5EF4-FFF2-40B4-BE49-F238E27FC236}">
                <a16:creationId xmlns:a16="http://schemas.microsoft.com/office/drawing/2014/main" id="{99E6BAE5-F5C8-4B4F-9404-ABF6542BD30F}"/>
              </a:ext>
            </a:extLst>
          </p:cNvPr>
          <p:cNvSpPr txBox="1"/>
          <p:nvPr/>
        </p:nvSpPr>
        <p:spPr>
          <a:xfrm>
            <a:off x="6204125" y="2303100"/>
            <a:ext cx="1658400" cy="10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100+</a:t>
            </a:r>
            <a:r>
              <a:rPr lang="en-GB" sz="2400" b="1" dirty="0">
                <a:solidFill>
                  <a:srgbClr val="58BB2C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2400" b="1" dirty="0">
                <a:solidFill>
                  <a:srgbClr val="58BB2C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0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Start-up applicants</a:t>
            </a:r>
            <a:endParaRPr sz="1000" dirty="0">
              <a:solidFill>
                <a:schemeClr val="dk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9" name="Google Shape;434;p27">
            <a:extLst>
              <a:ext uri="{FF2B5EF4-FFF2-40B4-BE49-F238E27FC236}">
                <a16:creationId xmlns:a16="http://schemas.microsoft.com/office/drawing/2014/main" id="{7E3B5B8C-367E-3940-B619-B73CDF3AD259}"/>
              </a:ext>
            </a:extLst>
          </p:cNvPr>
          <p:cNvSpPr txBox="1"/>
          <p:nvPr/>
        </p:nvSpPr>
        <p:spPr>
          <a:xfrm>
            <a:off x="6211500" y="3675975"/>
            <a:ext cx="1658400" cy="11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0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24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40</a:t>
            </a:r>
            <a:r>
              <a:rPr lang="en-GB" sz="1000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0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0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0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Start-ups on show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>
              <a:solidFill>
                <a:schemeClr val="dk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20" name="Google Shape;435;p27">
            <a:extLst>
              <a:ext uri="{FF2B5EF4-FFF2-40B4-BE49-F238E27FC236}">
                <a16:creationId xmlns:a16="http://schemas.microsoft.com/office/drawing/2014/main" id="{7981BCF6-1DA6-4E4D-8025-68C40DAD5E90}"/>
              </a:ext>
            </a:extLst>
          </p:cNvPr>
          <p:cNvCxnSpPr/>
          <p:nvPr/>
        </p:nvCxnSpPr>
        <p:spPr>
          <a:xfrm>
            <a:off x="6008400" y="2303100"/>
            <a:ext cx="0" cy="22893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436;p27">
            <a:extLst>
              <a:ext uri="{FF2B5EF4-FFF2-40B4-BE49-F238E27FC236}">
                <a16:creationId xmlns:a16="http://schemas.microsoft.com/office/drawing/2014/main" id="{3A3C16BC-9244-5C41-96EF-9B77D922C585}"/>
              </a:ext>
            </a:extLst>
          </p:cNvPr>
          <p:cNvCxnSpPr/>
          <p:nvPr/>
        </p:nvCxnSpPr>
        <p:spPr>
          <a:xfrm rot="10800000">
            <a:off x="6218725" y="3447750"/>
            <a:ext cx="16584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3039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246;p23">
            <a:extLst>
              <a:ext uri="{FF2B5EF4-FFF2-40B4-BE49-F238E27FC236}">
                <a16:creationId xmlns:a16="http://schemas.microsoft.com/office/drawing/2014/main" id="{79FB652F-7E3A-FC4C-B2CE-6AFB19B89FB9}"/>
              </a:ext>
            </a:extLst>
          </p:cNvPr>
          <p:cNvSpPr/>
          <p:nvPr/>
        </p:nvSpPr>
        <p:spPr>
          <a:xfrm>
            <a:off x="598814" y="2888818"/>
            <a:ext cx="1752496" cy="1752496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249;p23">
            <a:extLst>
              <a:ext uri="{FF2B5EF4-FFF2-40B4-BE49-F238E27FC236}">
                <a16:creationId xmlns:a16="http://schemas.microsoft.com/office/drawing/2014/main" id="{A455FEED-FF91-A94E-BE0F-B954251CA6A2}"/>
              </a:ext>
            </a:extLst>
          </p:cNvPr>
          <p:cNvSpPr/>
          <p:nvPr/>
        </p:nvSpPr>
        <p:spPr>
          <a:xfrm>
            <a:off x="5104058" y="2441959"/>
            <a:ext cx="2265567" cy="226556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" name="Google Shape;252;p23">
            <a:extLst>
              <a:ext uri="{FF2B5EF4-FFF2-40B4-BE49-F238E27FC236}">
                <a16:creationId xmlns:a16="http://schemas.microsoft.com/office/drawing/2014/main" id="{F05343CF-FAD3-2F4E-80ED-90648C475533}"/>
              </a:ext>
            </a:extLst>
          </p:cNvPr>
          <p:cNvSpPr/>
          <p:nvPr/>
        </p:nvSpPr>
        <p:spPr>
          <a:xfrm>
            <a:off x="2691596" y="2678958"/>
            <a:ext cx="2045086" cy="2045086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21" name="Google Shape;421;p27"/>
          <p:cNvSpPr txBox="1"/>
          <p:nvPr/>
        </p:nvSpPr>
        <p:spPr>
          <a:xfrm>
            <a:off x="551100" y="551100"/>
            <a:ext cx="81180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Area C: Startup Connector</a:t>
            </a:r>
            <a:endParaRPr sz="1800" b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2" name="Google Shape;422;p27"/>
          <p:cNvSpPr txBox="1"/>
          <p:nvPr/>
        </p:nvSpPr>
        <p:spPr>
          <a:xfrm>
            <a:off x="551100" y="1026550"/>
            <a:ext cx="6455342" cy="13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Clr>
                <a:schemeClr val="dk1"/>
              </a:buClr>
              <a:buSzPts val="1100"/>
            </a:pP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The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congress programme 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features more than 100 plenary, executive, special interest, technical, scientific and commercial paper sessions. In addition to the packed programme, there are various workshops, associated events and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networking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opportunities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 through social functions presenting opportunities for delegates to learn from peers and share knowledge about the latest technologies and policy developments from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across the world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.</a:t>
            </a:r>
            <a:endParaRPr lang="en-BE" sz="1200" dirty="0">
              <a:solidFill>
                <a:schemeClr val="dk2"/>
              </a:solidFill>
              <a:latin typeface="Poppins"/>
              <a:cs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  <a:sym typeface="Poppins"/>
              </a:rPr>
              <a:t> </a:t>
            </a:r>
            <a:endParaRPr sz="12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Google Shape;202;p21">
            <a:extLst>
              <a:ext uri="{FF2B5EF4-FFF2-40B4-BE49-F238E27FC236}">
                <a16:creationId xmlns:a16="http://schemas.microsoft.com/office/drawing/2014/main" id="{E6B7C08C-708E-8D41-995E-8CFD08CC1D0D}"/>
              </a:ext>
            </a:extLst>
          </p:cNvPr>
          <p:cNvSpPr txBox="1"/>
          <p:nvPr/>
        </p:nvSpPr>
        <p:spPr>
          <a:xfrm>
            <a:off x="613531" y="3937933"/>
            <a:ext cx="1623600" cy="7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Sessions</a:t>
            </a:r>
            <a:endParaRPr sz="11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" name="Google Shape;203;p21">
            <a:extLst>
              <a:ext uri="{FF2B5EF4-FFF2-40B4-BE49-F238E27FC236}">
                <a16:creationId xmlns:a16="http://schemas.microsoft.com/office/drawing/2014/main" id="{912F262F-D8A6-CB44-ADBB-0B5C0822C188}"/>
              </a:ext>
            </a:extLst>
          </p:cNvPr>
          <p:cNvSpPr txBox="1"/>
          <p:nvPr/>
        </p:nvSpPr>
        <p:spPr>
          <a:xfrm>
            <a:off x="904155" y="3170799"/>
            <a:ext cx="1189799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4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100+</a:t>
            </a:r>
            <a:endParaRPr sz="4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3" name="Google Shape;204;p21">
            <a:extLst>
              <a:ext uri="{FF2B5EF4-FFF2-40B4-BE49-F238E27FC236}">
                <a16:creationId xmlns:a16="http://schemas.microsoft.com/office/drawing/2014/main" id="{FA02C5A9-ACC7-8841-B4D7-FC82AA3947F5}"/>
              </a:ext>
            </a:extLst>
          </p:cNvPr>
          <p:cNvSpPr txBox="1"/>
          <p:nvPr/>
        </p:nvSpPr>
        <p:spPr>
          <a:xfrm>
            <a:off x="2953222" y="3924784"/>
            <a:ext cx="1512432" cy="684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Speakers</a:t>
            </a:r>
            <a:endParaRPr sz="11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" name="Google Shape;205;p21">
            <a:extLst>
              <a:ext uri="{FF2B5EF4-FFF2-40B4-BE49-F238E27FC236}">
                <a16:creationId xmlns:a16="http://schemas.microsoft.com/office/drawing/2014/main" id="{9C0BD7E6-B715-7843-BBFC-6D8B7C0B655D}"/>
              </a:ext>
            </a:extLst>
          </p:cNvPr>
          <p:cNvSpPr txBox="1"/>
          <p:nvPr/>
        </p:nvSpPr>
        <p:spPr>
          <a:xfrm>
            <a:off x="2953147" y="3157659"/>
            <a:ext cx="1512431" cy="42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4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500+</a:t>
            </a:r>
            <a:endParaRPr sz="40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25" name="Google Shape;209;p21">
            <a:extLst>
              <a:ext uri="{FF2B5EF4-FFF2-40B4-BE49-F238E27FC236}">
                <a16:creationId xmlns:a16="http://schemas.microsoft.com/office/drawing/2014/main" id="{6C8391A9-D578-A641-BDF2-1F8EB1630D0B}"/>
              </a:ext>
            </a:extLst>
          </p:cNvPr>
          <p:cNvCxnSpPr/>
          <p:nvPr/>
        </p:nvCxnSpPr>
        <p:spPr>
          <a:xfrm>
            <a:off x="830431" y="3824233"/>
            <a:ext cx="1189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Google Shape;210;p21">
            <a:extLst>
              <a:ext uri="{FF2B5EF4-FFF2-40B4-BE49-F238E27FC236}">
                <a16:creationId xmlns:a16="http://schemas.microsoft.com/office/drawing/2014/main" id="{E5568877-B3AD-AA46-8DBC-E1D405B5B230}"/>
              </a:ext>
            </a:extLst>
          </p:cNvPr>
          <p:cNvCxnSpPr>
            <a:cxnSpLocks/>
          </p:cNvCxnSpPr>
          <p:nvPr/>
        </p:nvCxnSpPr>
        <p:spPr>
          <a:xfrm>
            <a:off x="3170122" y="3811084"/>
            <a:ext cx="1075611" cy="1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Google Shape;202;p21">
            <a:extLst>
              <a:ext uri="{FF2B5EF4-FFF2-40B4-BE49-F238E27FC236}">
                <a16:creationId xmlns:a16="http://schemas.microsoft.com/office/drawing/2014/main" id="{850E8A9C-94B8-6345-9F64-B3B77196039E}"/>
              </a:ext>
            </a:extLst>
          </p:cNvPr>
          <p:cNvSpPr txBox="1"/>
          <p:nvPr/>
        </p:nvSpPr>
        <p:spPr>
          <a:xfrm>
            <a:off x="5428712" y="3887397"/>
            <a:ext cx="1623600" cy="7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Delegates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sz="11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" name="Google Shape;203;p21">
            <a:extLst>
              <a:ext uri="{FF2B5EF4-FFF2-40B4-BE49-F238E27FC236}">
                <a16:creationId xmlns:a16="http://schemas.microsoft.com/office/drawing/2014/main" id="{3AF9D6FF-306A-5848-BB25-FEFDA17E64A3}"/>
              </a:ext>
            </a:extLst>
          </p:cNvPr>
          <p:cNvSpPr txBox="1"/>
          <p:nvPr/>
        </p:nvSpPr>
        <p:spPr>
          <a:xfrm>
            <a:off x="5465023" y="3120263"/>
            <a:ext cx="1697137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36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1000+</a:t>
            </a:r>
            <a:endParaRPr sz="36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33" name="Google Shape;209;p21">
            <a:extLst>
              <a:ext uri="{FF2B5EF4-FFF2-40B4-BE49-F238E27FC236}">
                <a16:creationId xmlns:a16="http://schemas.microsoft.com/office/drawing/2014/main" id="{910F6299-A8FC-9046-916B-FB309E4BC91C}"/>
              </a:ext>
            </a:extLst>
          </p:cNvPr>
          <p:cNvCxnSpPr/>
          <p:nvPr/>
        </p:nvCxnSpPr>
        <p:spPr>
          <a:xfrm>
            <a:off x="5645612" y="3773697"/>
            <a:ext cx="1189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 txBox="1"/>
          <p:nvPr/>
        </p:nvSpPr>
        <p:spPr>
          <a:xfrm>
            <a:off x="272298" y="437570"/>
            <a:ext cx="8118000" cy="668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nl-BE" sz="1800" b="1" dirty="0">
                <a:solidFill>
                  <a:schemeClr val="dk2"/>
                </a:solidFill>
                <a:latin typeface="Poppins"/>
                <a:cs typeface="Poppins"/>
              </a:rPr>
              <a:t>Session Pictures</a:t>
            </a:r>
            <a:endParaRPr lang="en-BE" sz="1800" b="1" dirty="0">
              <a:solidFill>
                <a:schemeClr val="dk2"/>
              </a:solidFill>
              <a:latin typeface="Poppins"/>
              <a:cs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BC6ED37B-CC33-024D-8F17-A580D8066D9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546" y="3094836"/>
            <a:ext cx="2743200" cy="1828800"/>
          </a:xfrm>
          <a:prstGeom prst="rect">
            <a:avLst/>
          </a:prstGeom>
        </p:spPr>
      </p:pic>
      <p:pic>
        <p:nvPicPr>
          <p:cNvPr id="5" name="Picture 4" descr="A group of people standing in front of a screen&#10;&#10;Description automatically generated">
            <a:extLst>
              <a:ext uri="{FF2B5EF4-FFF2-40B4-BE49-F238E27FC236}">
                <a16:creationId xmlns:a16="http://schemas.microsoft.com/office/drawing/2014/main" id="{16B8898B-F075-184A-906C-6D228C8876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688" y="1060305"/>
            <a:ext cx="2745155" cy="1830103"/>
          </a:xfrm>
          <a:prstGeom prst="rect">
            <a:avLst/>
          </a:prstGeom>
        </p:spPr>
      </p:pic>
      <p:pic>
        <p:nvPicPr>
          <p:cNvPr id="7" name="Picture 6" descr="A group of people sitting at a desk&#10;&#10;Description automatically generated">
            <a:extLst>
              <a:ext uri="{FF2B5EF4-FFF2-40B4-BE49-F238E27FC236}">
                <a16:creationId xmlns:a16="http://schemas.microsoft.com/office/drawing/2014/main" id="{E20E261A-85C3-C941-A160-AC88B36224A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687" y="3098244"/>
            <a:ext cx="2745155" cy="1830103"/>
          </a:xfrm>
          <a:prstGeom prst="rect">
            <a:avLst/>
          </a:prstGeom>
        </p:spPr>
      </p:pic>
      <p:pic>
        <p:nvPicPr>
          <p:cNvPr id="9" name="Picture 8" descr="A group of people sitting in front of a crowd&#10;&#10;Description automatically generated">
            <a:extLst>
              <a:ext uri="{FF2B5EF4-FFF2-40B4-BE49-F238E27FC236}">
                <a16:creationId xmlns:a16="http://schemas.microsoft.com/office/drawing/2014/main" id="{1362FA9A-AAE4-4C49-B545-247FC7FB0BB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9423" y="1060304"/>
            <a:ext cx="2745155" cy="1830103"/>
          </a:xfrm>
          <a:prstGeom prst="rect">
            <a:avLst/>
          </a:prstGeom>
        </p:spPr>
      </p:pic>
      <p:pic>
        <p:nvPicPr>
          <p:cNvPr id="12" name="Picture 11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CA0223BB-BE18-6749-A599-80F6CB91171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2617" y="3093534"/>
            <a:ext cx="2745154" cy="1830102"/>
          </a:xfrm>
          <a:prstGeom prst="rect">
            <a:avLst/>
          </a:prstGeom>
        </p:spPr>
      </p:pic>
      <p:pic>
        <p:nvPicPr>
          <p:cNvPr id="14" name="Picture 13" descr="A picture containing indoor, table, sitting, computer&#10;&#10;Description automatically generated">
            <a:extLst>
              <a:ext uri="{FF2B5EF4-FFF2-40B4-BE49-F238E27FC236}">
                <a16:creationId xmlns:a16="http://schemas.microsoft.com/office/drawing/2014/main" id="{05E6A502-7D85-784C-A0BF-561BBC78FF6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546" y="1060304"/>
            <a:ext cx="2745156" cy="18301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04DC8E-E1E6-D643-9BAE-2CDD7EC645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3539" y="963503"/>
            <a:ext cx="5845777" cy="22454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248BCE-A746-3C45-8DAB-216D49B456A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3530" y="1153993"/>
            <a:ext cx="1697406" cy="16974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8057D8-6CEB-394A-836E-B136EB0DAEC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7314" y="1134628"/>
            <a:ext cx="2950150" cy="19667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01A1E8-F4DE-C44A-B128-FF5892538DB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9380" y="2874289"/>
            <a:ext cx="2365340" cy="35568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789BD6-A180-6342-BFAE-71443102F2C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3683" y="3070975"/>
            <a:ext cx="2988939" cy="1989827"/>
          </a:xfrm>
          <a:prstGeom prst="rect">
            <a:avLst/>
          </a:prstGeom>
        </p:spPr>
      </p:pic>
      <p:sp>
        <p:nvSpPr>
          <p:cNvPr id="154" name="Google Shape;154;p19"/>
          <p:cNvSpPr txBox="1"/>
          <p:nvPr/>
        </p:nvSpPr>
        <p:spPr>
          <a:xfrm>
            <a:off x="551100" y="551100"/>
            <a:ext cx="8118000" cy="6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We attracted some outstanding VIP speakers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124255" y="2420245"/>
            <a:ext cx="1472050" cy="47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8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Cora van </a:t>
            </a:r>
            <a:r>
              <a:rPr lang="en-GB" sz="800" b="1" dirty="0" err="1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Nieuwenhuizen</a:t>
            </a:r>
            <a:r>
              <a:rPr lang="en-GB" sz="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Minister of Infrastructure and Water Management</a:t>
            </a:r>
            <a:endParaRPr dirty="0"/>
          </a:p>
        </p:txBody>
      </p:sp>
      <p:sp>
        <p:nvSpPr>
          <p:cNvPr id="156" name="Google Shape;156;p19"/>
          <p:cNvSpPr txBox="1"/>
          <p:nvPr/>
        </p:nvSpPr>
        <p:spPr>
          <a:xfrm>
            <a:off x="1740730" y="2420245"/>
            <a:ext cx="2006700" cy="47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8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Frans Timmermans</a:t>
            </a:r>
            <a:r>
              <a:rPr lang="en-GB" sz="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European Commissioner and First-Vice President European Commission </a:t>
            </a:r>
            <a:b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dirty="0"/>
          </a:p>
        </p:txBody>
      </p:sp>
      <p:sp>
        <p:nvSpPr>
          <p:cNvPr id="157" name="Google Shape;157;p19"/>
          <p:cNvSpPr txBox="1"/>
          <p:nvPr/>
        </p:nvSpPr>
        <p:spPr>
          <a:xfrm>
            <a:off x="3529647" y="2413254"/>
            <a:ext cx="18603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8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 Cees de </a:t>
            </a:r>
            <a:r>
              <a:rPr lang="en-GB" sz="800" b="1" dirty="0" err="1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Wijs</a:t>
            </a:r>
            <a:r>
              <a:rPr lang="en-GB" sz="800" b="1" dirty="0">
                <a:solidFill>
                  <a:srgbClr val="58BB2C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800" b="1" dirty="0">
                <a:solidFill>
                  <a:srgbClr val="58BB2C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CEO</a:t>
            </a:r>
            <a:b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Dynniq</a:t>
            </a:r>
            <a:endParaRPr dirty="0"/>
          </a:p>
        </p:txBody>
      </p:sp>
      <p:sp>
        <p:nvSpPr>
          <p:cNvPr id="158" name="Google Shape;158;p19"/>
          <p:cNvSpPr txBox="1"/>
          <p:nvPr/>
        </p:nvSpPr>
        <p:spPr>
          <a:xfrm>
            <a:off x="5252748" y="2411950"/>
            <a:ext cx="1860300" cy="65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8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 Karima </a:t>
            </a:r>
            <a:r>
              <a:rPr lang="en-GB" sz="800" b="1" dirty="0" err="1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Delli</a:t>
            </a:r>
            <a:r>
              <a:rPr lang="en-GB" sz="800" b="1" dirty="0">
                <a:solidFill>
                  <a:srgbClr val="5EC72F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800" b="1" dirty="0">
                <a:solidFill>
                  <a:srgbClr val="5EC72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MEP &amp; Chair woman of committee on transport and tourism </a:t>
            </a:r>
            <a:b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European Parliament</a:t>
            </a:r>
            <a:endParaRPr dirty="0"/>
          </a:p>
        </p:txBody>
      </p:sp>
      <p:sp>
        <p:nvSpPr>
          <p:cNvPr id="159" name="Google Shape;159;p19"/>
          <p:cNvSpPr txBox="1"/>
          <p:nvPr/>
        </p:nvSpPr>
        <p:spPr>
          <a:xfrm>
            <a:off x="204937" y="4386641"/>
            <a:ext cx="1266900" cy="77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8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Joost </a:t>
            </a:r>
            <a:r>
              <a:rPr lang="en-GB" sz="800" b="1" dirty="0" err="1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Vantomme</a:t>
            </a:r>
            <a:r>
              <a:rPr lang="en-GB" sz="800" b="1" dirty="0">
                <a:solidFill>
                  <a:srgbClr val="58BB2C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800" b="1" dirty="0">
                <a:solidFill>
                  <a:srgbClr val="58BB2C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Smart Mobility Director</a:t>
            </a:r>
            <a:b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ACEA</a:t>
            </a:r>
            <a:endParaRPr dirty="0"/>
          </a:p>
        </p:txBody>
      </p:sp>
      <p:sp>
        <p:nvSpPr>
          <p:cNvPr id="161" name="Google Shape;161;p19"/>
          <p:cNvSpPr txBox="1"/>
          <p:nvPr/>
        </p:nvSpPr>
        <p:spPr>
          <a:xfrm>
            <a:off x="1593786" y="4386642"/>
            <a:ext cx="2199300" cy="77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8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Armin </a:t>
            </a:r>
            <a:r>
              <a:rPr lang="en-GB" sz="800" b="1" dirty="0" err="1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Gräter</a:t>
            </a:r>
            <a:r>
              <a:rPr lang="en-GB" sz="800" b="1" dirty="0">
                <a:solidFill>
                  <a:srgbClr val="58BB2C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800" b="1" dirty="0">
                <a:solidFill>
                  <a:srgbClr val="58BB2C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Leader Division Strategy</a:t>
            </a:r>
            <a:b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Autonomous Driving</a:t>
            </a:r>
            <a:b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BMW Group </a:t>
            </a:r>
            <a:endParaRPr sz="800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2" name="Google Shape;162;p19"/>
          <p:cNvSpPr txBox="1"/>
          <p:nvPr/>
        </p:nvSpPr>
        <p:spPr>
          <a:xfrm>
            <a:off x="3450432" y="4386642"/>
            <a:ext cx="2199300" cy="77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GB" sz="8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Leen </a:t>
            </a:r>
            <a:r>
              <a:rPr lang="en-GB" sz="800" b="1" dirty="0" err="1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Balcaen</a:t>
            </a:r>
            <a:r>
              <a:rPr lang="en-GB" sz="800" b="1" dirty="0">
                <a:solidFill>
                  <a:srgbClr val="5EC72F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800" b="1" dirty="0">
                <a:solidFill>
                  <a:srgbClr val="5EC72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Sr. Director Industry Solutions </a:t>
            </a:r>
            <a:b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HERE Technologies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0C6905-3D8B-864B-A453-EE161C3E7E0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411" y="1169025"/>
            <a:ext cx="1127206" cy="11272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7EE217-BF85-B040-8D91-3032A886162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2924" y="3058515"/>
            <a:ext cx="1263114" cy="12631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6F8E8F0-9614-704B-AECE-6BA76C74A9A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0021" y="3093104"/>
            <a:ext cx="1435346" cy="1984154"/>
          </a:xfrm>
          <a:prstGeom prst="rect">
            <a:avLst/>
          </a:prstGeom>
        </p:spPr>
      </p:pic>
      <p:sp>
        <p:nvSpPr>
          <p:cNvPr id="20" name="Google Shape;155;p19">
            <a:extLst>
              <a:ext uri="{FF2B5EF4-FFF2-40B4-BE49-F238E27FC236}">
                <a16:creationId xmlns:a16="http://schemas.microsoft.com/office/drawing/2014/main" id="{7B768394-317B-444E-BCBE-8B2BD80BA613}"/>
              </a:ext>
            </a:extLst>
          </p:cNvPr>
          <p:cNvSpPr txBox="1"/>
          <p:nvPr/>
        </p:nvSpPr>
        <p:spPr>
          <a:xfrm>
            <a:off x="5568696" y="4364241"/>
            <a:ext cx="1266900" cy="47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8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Sarah-Jayne Williams</a:t>
            </a:r>
            <a:r>
              <a:rPr lang="en-GB" sz="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Director Smart Mobility</a:t>
            </a:r>
            <a:b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Ford Europe</a:t>
            </a:r>
            <a:endParaRPr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BDBA4C7-F8F2-DE4D-93B7-18FB710A32B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4719" y="1146128"/>
            <a:ext cx="1364292" cy="2275273"/>
          </a:xfrm>
          <a:prstGeom prst="rect">
            <a:avLst/>
          </a:prstGeom>
        </p:spPr>
      </p:pic>
      <p:sp>
        <p:nvSpPr>
          <p:cNvPr id="22" name="Google Shape;156;p19">
            <a:extLst>
              <a:ext uri="{FF2B5EF4-FFF2-40B4-BE49-F238E27FC236}">
                <a16:creationId xmlns:a16="http://schemas.microsoft.com/office/drawing/2014/main" id="{F88E50FE-B01E-DF4F-8F5B-DDA7F1F9A085}"/>
              </a:ext>
            </a:extLst>
          </p:cNvPr>
          <p:cNvSpPr txBox="1"/>
          <p:nvPr/>
        </p:nvSpPr>
        <p:spPr>
          <a:xfrm>
            <a:off x="7023583" y="2420731"/>
            <a:ext cx="1860300" cy="47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8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Giancarlo </a:t>
            </a:r>
            <a:r>
              <a:rPr lang="en-GB" sz="800" b="1" dirty="0" err="1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Scaramelli</a:t>
            </a:r>
            <a:r>
              <a:rPr lang="en-GB" sz="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Commercial Director</a:t>
            </a:r>
            <a:b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Transdev</a:t>
            </a:r>
            <a:endParaRPr dirty="0"/>
          </a:p>
        </p:txBody>
      </p:sp>
      <p:sp>
        <p:nvSpPr>
          <p:cNvPr id="23" name="Google Shape;157;p19">
            <a:extLst>
              <a:ext uri="{FF2B5EF4-FFF2-40B4-BE49-F238E27FC236}">
                <a16:creationId xmlns:a16="http://schemas.microsoft.com/office/drawing/2014/main" id="{CF5DE7FF-D138-7C46-823A-0B3254130E03}"/>
              </a:ext>
            </a:extLst>
          </p:cNvPr>
          <p:cNvSpPr txBox="1"/>
          <p:nvPr/>
        </p:nvSpPr>
        <p:spPr>
          <a:xfrm>
            <a:off x="7078763" y="4376787"/>
            <a:ext cx="1860300" cy="1011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-GB" sz="8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 Catherine </a:t>
            </a:r>
            <a:r>
              <a:rPr lang="en-GB" sz="800" b="1" dirty="0" err="1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Trautmann</a:t>
            </a:r>
            <a:r>
              <a:rPr lang="en-GB" sz="800" b="1" dirty="0">
                <a:solidFill>
                  <a:srgbClr val="58BB2C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800" b="1" dirty="0">
                <a:solidFill>
                  <a:srgbClr val="58BB2C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Economic Development</a:t>
            </a:r>
            <a:b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</a:rPr>
              <a:t>Vice-President for the </a:t>
            </a:r>
            <a:r>
              <a:rPr lang="en-GB" sz="800" dirty="0" err="1">
                <a:solidFill>
                  <a:schemeClr val="dk2"/>
                </a:solidFill>
                <a:latin typeface="Poppins"/>
                <a:ea typeface="Poppins"/>
                <a:cs typeface="Poppins"/>
              </a:rPr>
              <a:t>Eurometropolis</a:t>
            </a:r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</a:rPr>
              <a:t> of Strasbourg </a:t>
            </a:r>
            <a:endParaRPr lang="en-BE" sz="800" dirty="0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  <a:p>
            <a:pPr algn="ctr"/>
            <a:r>
              <a:rPr lang="en-GB" sz="800" dirty="0">
                <a:solidFill>
                  <a:schemeClr val="dk2"/>
                </a:solidFill>
                <a:latin typeface="Poppins"/>
                <a:ea typeface="Poppins"/>
                <a:cs typeface="Poppins"/>
              </a:rPr>
              <a:t>President of Strasbourg Autonomous Port</a:t>
            </a:r>
            <a:endParaRPr lang="en-BE" sz="800" dirty="0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727420C-48D5-F144-B149-FAA0DF9E659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840" y="3041506"/>
            <a:ext cx="1259103" cy="16542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7"/>
          <p:cNvSpPr txBox="1"/>
          <p:nvPr/>
        </p:nvSpPr>
        <p:spPr>
          <a:xfrm>
            <a:off x="551100" y="551099"/>
            <a:ext cx="8118000" cy="2020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spcAft>
                <a:spcPts val="1000"/>
              </a:spcAft>
            </a:pPr>
            <a:r>
              <a:rPr lang="en-GB" sz="1800" b="1" dirty="0">
                <a:solidFill>
                  <a:schemeClr val="dk2"/>
                </a:solidFill>
                <a:latin typeface="Poppins"/>
                <a:cs typeface="Poppins"/>
              </a:rPr>
              <a:t>The future of Smart Mobility Solutions</a:t>
            </a:r>
            <a:endParaRPr lang="en-BE" sz="1800" b="1" dirty="0">
              <a:solidFill>
                <a:schemeClr val="dk2"/>
              </a:solidFill>
              <a:latin typeface="Poppins"/>
              <a:cs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2" name="Google Shape;422;p27"/>
          <p:cNvSpPr txBox="1"/>
          <p:nvPr/>
        </p:nvSpPr>
        <p:spPr>
          <a:xfrm>
            <a:off x="551099" y="1026550"/>
            <a:ext cx="7090671" cy="13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Clr>
                <a:schemeClr val="dk1"/>
              </a:buClr>
              <a:buSzPts val="1100"/>
            </a:pP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A range of Implementation visits are presented with the implementation programme spread across the host region. This is complimented by an innovative range of demonstrations of the latest state-of-the-art products and solutions for real world mobility scenarios. </a:t>
            </a:r>
            <a:endParaRPr lang="en-BE" sz="1200" dirty="0">
              <a:solidFill>
                <a:schemeClr val="dk2"/>
              </a:solidFill>
              <a:latin typeface="Poppins"/>
              <a:cs typeface="Poppins"/>
            </a:endParaRPr>
          </a:p>
        </p:txBody>
      </p:sp>
      <p:sp>
        <p:nvSpPr>
          <p:cNvPr id="18" name="Google Shape;222;p22">
            <a:extLst>
              <a:ext uri="{FF2B5EF4-FFF2-40B4-BE49-F238E27FC236}">
                <a16:creationId xmlns:a16="http://schemas.microsoft.com/office/drawing/2014/main" id="{35B2E751-938F-0E42-A507-E7AF5789F405}"/>
              </a:ext>
            </a:extLst>
          </p:cNvPr>
          <p:cNvSpPr txBox="1"/>
          <p:nvPr/>
        </p:nvSpPr>
        <p:spPr>
          <a:xfrm>
            <a:off x="6953400" y="3310450"/>
            <a:ext cx="15633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Cities</a:t>
            </a:r>
            <a:endParaRPr sz="12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35" name="Google Shape;423;p27">
            <a:extLst>
              <a:ext uri="{FF2B5EF4-FFF2-40B4-BE49-F238E27FC236}">
                <a16:creationId xmlns:a16="http://schemas.microsoft.com/office/drawing/2014/main" id="{4D70B146-0CB5-E943-9402-8008D99FED27}"/>
              </a:ext>
            </a:extLst>
          </p:cNvPr>
          <p:cNvCxnSpPr/>
          <p:nvPr/>
        </p:nvCxnSpPr>
        <p:spPr>
          <a:xfrm>
            <a:off x="5927501" y="2303100"/>
            <a:ext cx="0" cy="22893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Google Shape;426;p27">
            <a:extLst>
              <a:ext uri="{FF2B5EF4-FFF2-40B4-BE49-F238E27FC236}">
                <a16:creationId xmlns:a16="http://schemas.microsoft.com/office/drawing/2014/main" id="{F368484E-E9D5-994B-ADEF-2C20E74469A7}"/>
              </a:ext>
            </a:extLst>
          </p:cNvPr>
          <p:cNvSpPr txBox="1"/>
          <p:nvPr/>
        </p:nvSpPr>
        <p:spPr>
          <a:xfrm>
            <a:off x="6131814" y="2303100"/>
            <a:ext cx="1658400" cy="8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15</a:t>
            </a:r>
            <a:r>
              <a:rPr lang="en-GB" sz="18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1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1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0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Implementation Visits</a:t>
            </a:r>
            <a:br>
              <a:rPr lang="en-GB" sz="10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1000" dirty="0">
              <a:solidFill>
                <a:schemeClr val="dk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37" name="Google Shape;431;p27">
            <a:extLst>
              <a:ext uri="{FF2B5EF4-FFF2-40B4-BE49-F238E27FC236}">
                <a16:creationId xmlns:a16="http://schemas.microsoft.com/office/drawing/2014/main" id="{2BCEDD9E-4D42-1241-BFB3-E5268E638C1A}"/>
              </a:ext>
            </a:extLst>
          </p:cNvPr>
          <p:cNvCxnSpPr/>
          <p:nvPr/>
        </p:nvCxnSpPr>
        <p:spPr>
          <a:xfrm rot="10800000">
            <a:off x="6137826" y="3447750"/>
            <a:ext cx="16584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" name="Google Shape;432;p27">
            <a:extLst>
              <a:ext uri="{FF2B5EF4-FFF2-40B4-BE49-F238E27FC236}">
                <a16:creationId xmlns:a16="http://schemas.microsoft.com/office/drawing/2014/main" id="{559528D5-E385-984D-9667-274F4B77D54C}"/>
              </a:ext>
            </a:extLst>
          </p:cNvPr>
          <p:cNvSpPr txBox="1"/>
          <p:nvPr/>
        </p:nvSpPr>
        <p:spPr>
          <a:xfrm>
            <a:off x="6131814" y="3675975"/>
            <a:ext cx="1658400" cy="8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 b="1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20</a:t>
            </a:r>
            <a:r>
              <a:rPr lang="en-GB" sz="18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1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1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0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Demonstrations</a:t>
            </a:r>
            <a:endParaRPr sz="1000" dirty="0">
              <a:solidFill>
                <a:schemeClr val="dk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375DF51A-67D9-FC4B-933A-2D0D214A15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899" y="1926345"/>
            <a:ext cx="3807137" cy="253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9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bus parked on the side of a road&#10;&#10;Description automatically generated">
            <a:extLst>
              <a:ext uri="{FF2B5EF4-FFF2-40B4-BE49-F238E27FC236}">
                <a16:creationId xmlns:a16="http://schemas.microsoft.com/office/drawing/2014/main" id="{1CCEDF4E-FD4D-504E-9004-0AB4E128612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592" y="2711001"/>
            <a:ext cx="2804551" cy="1869700"/>
          </a:xfrm>
          <a:prstGeom prst="rect">
            <a:avLst/>
          </a:prstGeom>
        </p:spPr>
      </p:pic>
      <p:pic>
        <p:nvPicPr>
          <p:cNvPr id="11" name="Picture 10" descr="A car parked on the side of a road&#10;&#10;Description automatically generated">
            <a:extLst>
              <a:ext uri="{FF2B5EF4-FFF2-40B4-BE49-F238E27FC236}">
                <a16:creationId xmlns:a16="http://schemas.microsoft.com/office/drawing/2014/main" id="{96EEC2BF-FF41-F94B-9CFA-32DC35FEA5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592" y="566625"/>
            <a:ext cx="2771383" cy="1847588"/>
          </a:xfrm>
          <a:prstGeom prst="rect">
            <a:avLst/>
          </a:prstGeom>
        </p:spPr>
      </p:pic>
      <p:pic>
        <p:nvPicPr>
          <p:cNvPr id="15" name="Picture 14" descr="A sign on the side of a fence&#10;&#10;Description automatically generated">
            <a:extLst>
              <a:ext uri="{FF2B5EF4-FFF2-40B4-BE49-F238E27FC236}">
                <a16:creationId xmlns:a16="http://schemas.microsoft.com/office/drawing/2014/main" id="{EC484694-3125-BF48-A0FF-C08C46BCA2B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851" y="2733112"/>
            <a:ext cx="2771384" cy="1847589"/>
          </a:xfrm>
          <a:prstGeom prst="rect">
            <a:avLst/>
          </a:prstGeom>
        </p:spPr>
      </p:pic>
      <p:pic>
        <p:nvPicPr>
          <p:cNvPr id="17" name="Picture 16" descr="A truck that is driving down the street&#10;&#10;Description automatically generated">
            <a:extLst>
              <a:ext uri="{FF2B5EF4-FFF2-40B4-BE49-F238E27FC236}">
                <a16:creationId xmlns:a16="http://schemas.microsoft.com/office/drawing/2014/main" id="{5C203C8E-34C4-5545-8B85-121424A96C5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851" y="566624"/>
            <a:ext cx="2771384" cy="1847589"/>
          </a:xfrm>
          <a:prstGeom prst="rect">
            <a:avLst/>
          </a:prstGeom>
        </p:spPr>
      </p:pic>
      <p:pic>
        <p:nvPicPr>
          <p:cNvPr id="19" name="Picture 18" descr="A person riding on the back of a motorcycle&#10;&#10;Description automatically generated">
            <a:extLst>
              <a:ext uri="{FF2B5EF4-FFF2-40B4-BE49-F238E27FC236}">
                <a16:creationId xmlns:a16="http://schemas.microsoft.com/office/drawing/2014/main" id="{470CBB84-F058-664D-B542-F32A3730B66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960" y="2733113"/>
            <a:ext cx="2771385" cy="1847589"/>
          </a:xfrm>
          <a:prstGeom prst="rect">
            <a:avLst/>
          </a:prstGeom>
        </p:spPr>
      </p:pic>
      <p:pic>
        <p:nvPicPr>
          <p:cNvPr id="21" name="Picture 20" descr="A person standing in front of a car&#10;&#10;Description automatically generated">
            <a:extLst>
              <a:ext uri="{FF2B5EF4-FFF2-40B4-BE49-F238E27FC236}">
                <a16:creationId xmlns:a16="http://schemas.microsoft.com/office/drawing/2014/main" id="{ABC08970-FA92-7942-9F47-FA244A9AD4B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961" y="559433"/>
            <a:ext cx="2771385" cy="184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1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7"/>
          <p:cNvSpPr txBox="1"/>
          <p:nvPr/>
        </p:nvSpPr>
        <p:spPr>
          <a:xfrm>
            <a:off x="551100" y="551100"/>
            <a:ext cx="81180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The ITS Summit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2" name="Google Shape;422;p27"/>
          <p:cNvSpPr txBox="1"/>
          <p:nvPr/>
        </p:nvSpPr>
        <p:spPr>
          <a:xfrm>
            <a:off x="551100" y="1026550"/>
            <a:ext cx="6455342" cy="13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Clr>
                <a:schemeClr val="dk1"/>
              </a:buClr>
              <a:buSzPts val="1100"/>
            </a:pP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The ITS Summit 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gathers city mayors, national and local politicians, and senior academic and industry leaders from across Europe to explore the current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challenges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 and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opportunities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 in the field of </a:t>
            </a:r>
            <a:r>
              <a:rPr lang="en-GB" sz="1200" b="1" dirty="0">
                <a:solidFill>
                  <a:schemeClr val="dk2"/>
                </a:solidFill>
                <a:latin typeface="Poppins"/>
                <a:cs typeface="Poppins"/>
              </a:rPr>
              <a:t>smart mobility and smart cities</a:t>
            </a:r>
            <a:r>
              <a:rPr lang="en-GB" sz="1200" dirty="0">
                <a:solidFill>
                  <a:schemeClr val="dk2"/>
                </a:solidFill>
                <a:latin typeface="Poppins"/>
                <a:cs typeface="Poppins"/>
              </a:rPr>
              <a:t>. </a:t>
            </a:r>
            <a:endParaRPr lang="en-BE" sz="1200" dirty="0">
              <a:solidFill>
                <a:schemeClr val="dk2"/>
              </a:solidFill>
              <a:latin typeface="Poppins"/>
              <a:cs typeface="Poppins"/>
            </a:endParaRPr>
          </a:p>
        </p:txBody>
      </p:sp>
      <p:sp>
        <p:nvSpPr>
          <p:cNvPr id="16" name="Google Shape;220;p22">
            <a:extLst>
              <a:ext uri="{FF2B5EF4-FFF2-40B4-BE49-F238E27FC236}">
                <a16:creationId xmlns:a16="http://schemas.microsoft.com/office/drawing/2014/main" id="{A70477C3-4C0C-8A4C-9AAE-F6B0A8E92BA3}"/>
              </a:ext>
            </a:extLst>
          </p:cNvPr>
          <p:cNvSpPr/>
          <p:nvPr/>
        </p:nvSpPr>
        <p:spPr>
          <a:xfrm>
            <a:off x="6877200" y="2401250"/>
            <a:ext cx="1715700" cy="171570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Google Shape;221;p22">
            <a:extLst>
              <a:ext uri="{FF2B5EF4-FFF2-40B4-BE49-F238E27FC236}">
                <a16:creationId xmlns:a16="http://schemas.microsoft.com/office/drawing/2014/main" id="{64EF40BD-F584-D841-96E7-346DF51052B6}"/>
              </a:ext>
            </a:extLst>
          </p:cNvPr>
          <p:cNvSpPr txBox="1"/>
          <p:nvPr/>
        </p:nvSpPr>
        <p:spPr>
          <a:xfrm>
            <a:off x="6953375" y="2723372"/>
            <a:ext cx="15633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36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35</a:t>
            </a:r>
            <a:endParaRPr sz="36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8" name="Google Shape;222;p22">
            <a:extLst>
              <a:ext uri="{FF2B5EF4-FFF2-40B4-BE49-F238E27FC236}">
                <a16:creationId xmlns:a16="http://schemas.microsoft.com/office/drawing/2014/main" id="{35B2E751-938F-0E42-A507-E7AF5789F405}"/>
              </a:ext>
            </a:extLst>
          </p:cNvPr>
          <p:cNvSpPr txBox="1"/>
          <p:nvPr/>
        </p:nvSpPr>
        <p:spPr>
          <a:xfrm>
            <a:off x="6953400" y="3310450"/>
            <a:ext cx="15633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Cities</a:t>
            </a:r>
            <a:endParaRPr sz="12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8" name="Google Shape;227;p22">
            <a:extLst>
              <a:ext uri="{FF2B5EF4-FFF2-40B4-BE49-F238E27FC236}">
                <a16:creationId xmlns:a16="http://schemas.microsoft.com/office/drawing/2014/main" id="{03BAC690-74A1-8147-85CA-AC7E48240C4E}"/>
              </a:ext>
            </a:extLst>
          </p:cNvPr>
          <p:cNvSpPr/>
          <p:nvPr/>
        </p:nvSpPr>
        <p:spPr>
          <a:xfrm>
            <a:off x="4947150" y="2425498"/>
            <a:ext cx="1715700" cy="17157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228;p22">
            <a:extLst>
              <a:ext uri="{FF2B5EF4-FFF2-40B4-BE49-F238E27FC236}">
                <a16:creationId xmlns:a16="http://schemas.microsoft.com/office/drawing/2014/main" id="{C66D2217-ACC8-B44F-8F0C-0202C4AAB042}"/>
              </a:ext>
            </a:extLst>
          </p:cNvPr>
          <p:cNvSpPr txBox="1"/>
          <p:nvPr/>
        </p:nvSpPr>
        <p:spPr>
          <a:xfrm>
            <a:off x="5023325" y="2747620"/>
            <a:ext cx="15633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36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70</a:t>
            </a:r>
            <a:endParaRPr sz="36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2" name="Google Shape;229;p22">
            <a:extLst>
              <a:ext uri="{FF2B5EF4-FFF2-40B4-BE49-F238E27FC236}">
                <a16:creationId xmlns:a16="http://schemas.microsoft.com/office/drawing/2014/main" id="{C210F420-2882-6647-99DF-9358BF275684}"/>
              </a:ext>
            </a:extLst>
          </p:cNvPr>
          <p:cNvSpPr txBox="1"/>
          <p:nvPr/>
        </p:nvSpPr>
        <p:spPr>
          <a:xfrm>
            <a:off x="5023350" y="3334698"/>
            <a:ext cx="15633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City representatives</a:t>
            </a:r>
            <a:endParaRPr sz="12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97277C4-D6C6-3B49-9769-4B2F33EF2678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100" y="2046271"/>
            <a:ext cx="3819194" cy="25461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418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4FC246-D7FD-A445-990F-CD5BC4D8FA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3876" y="1541750"/>
            <a:ext cx="1179945" cy="648971"/>
          </a:xfrm>
          <a:prstGeom prst="rect">
            <a:avLst/>
          </a:prstGeom>
        </p:spPr>
      </p:pic>
      <p:sp>
        <p:nvSpPr>
          <p:cNvPr id="544" name="Google Shape;544;p31"/>
          <p:cNvSpPr txBox="1"/>
          <p:nvPr/>
        </p:nvSpPr>
        <p:spPr>
          <a:xfrm>
            <a:off x="883125" y="995493"/>
            <a:ext cx="6894035" cy="2379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“For </a:t>
            </a:r>
            <a:r>
              <a:rPr lang="en-US" sz="1100" b="1" dirty="0" err="1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Dynniq</a:t>
            </a:r>
            <a:r>
              <a:rPr lang="en-US" sz="1100" b="1" dirty="0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 it was great to be the main sponsor at the 13th ITS European Congress in </a:t>
            </a:r>
            <a:r>
              <a:rPr lang="en-US" sz="1100" b="1" dirty="0" err="1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Brainport</a:t>
            </a:r>
            <a:r>
              <a:rPr lang="en-US" sz="1100" b="1" dirty="0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 Eindhoven. We demonstrated our knowledge and expertise of integrated smart mobility solutions to the audience and met a lot of interesting people.”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US" sz="1000" b="1" dirty="0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Mr. Cees de </a:t>
            </a:r>
            <a:r>
              <a:rPr lang="en-US" sz="1000" b="1" dirty="0" err="1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Wijs</a:t>
            </a:r>
            <a:r>
              <a:rPr lang="en-US" sz="1000" b="1" dirty="0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 </a:t>
            </a:r>
            <a:br>
              <a:rPr lang="en-US" sz="1000" b="1" dirty="0">
                <a:solidFill>
                  <a:srgbClr val="666666"/>
                </a:solidFill>
                <a:latin typeface="Poppins"/>
                <a:ea typeface="Poppins"/>
                <a:cs typeface="Poppins"/>
              </a:rPr>
            </a:br>
            <a:r>
              <a:rPr lang="en-US" sz="1000" b="1" dirty="0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CEO </a:t>
            </a:r>
            <a:r>
              <a:rPr lang="en-US" sz="1000" b="1" dirty="0" err="1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Dynniq</a:t>
            </a:r>
            <a:r>
              <a:rPr lang="en-GB" sz="11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100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1000" b="1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3" name="Google Shape;543;p31"/>
          <p:cNvSpPr txBox="1"/>
          <p:nvPr/>
        </p:nvSpPr>
        <p:spPr>
          <a:xfrm>
            <a:off x="551100" y="397171"/>
            <a:ext cx="8118000" cy="4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 few words from our sponsors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5" name="Google Shape;545;p31"/>
          <p:cNvSpPr txBox="1"/>
          <p:nvPr/>
        </p:nvSpPr>
        <p:spPr>
          <a:xfrm>
            <a:off x="727179" y="3660080"/>
            <a:ext cx="7205922" cy="19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US" sz="1100" b="1" dirty="0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“For Transdev Netherlands, The ITS Congress turned out to be an excellent opportunity to both share our knowledge on smart mobility and gain new </a:t>
            </a:r>
            <a:r>
              <a:rPr lang="en-US" sz="1100" b="1" dirty="0" err="1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insigths</a:t>
            </a:r>
            <a:r>
              <a:rPr lang="en-US" sz="1100" b="1" dirty="0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 on new products and solutions</a:t>
            </a:r>
            <a:br>
              <a:rPr lang="en-US" sz="1100" b="1" dirty="0">
                <a:solidFill>
                  <a:srgbClr val="004A93"/>
                </a:solidFill>
                <a:latin typeface="Poppins"/>
                <a:ea typeface="Poppins"/>
                <a:cs typeface="Poppins"/>
              </a:rPr>
            </a:br>
            <a:r>
              <a:rPr lang="en-US" sz="1100" b="1" dirty="0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/>
            </a:r>
            <a:br>
              <a:rPr lang="en-US" sz="1100" b="1" dirty="0">
                <a:solidFill>
                  <a:srgbClr val="004A93"/>
                </a:solidFill>
                <a:latin typeface="Poppins"/>
                <a:ea typeface="Poppins"/>
                <a:cs typeface="Poppins"/>
              </a:rPr>
            </a:br>
            <a:r>
              <a:rPr lang="en-US" sz="1000" b="1" dirty="0" err="1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Jonne</a:t>
            </a:r>
            <a:r>
              <a:rPr lang="en-US" sz="1000" b="1" dirty="0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 van Eck</a:t>
            </a:r>
            <a:br>
              <a:rPr lang="en-US" sz="1000" b="1" dirty="0">
                <a:solidFill>
                  <a:srgbClr val="666666"/>
                </a:solidFill>
                <a:latin typeface="Poppins"/>
                <a:ea typeface="Poppins"/>
                <a:cs typeface="Poppins"/>
              </a:rPr>
            </a:br>
            <a:r>
              <a:rPr lang="en-US" sz="1000" b="1" dirty="0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Corporate Communications Manager </a:t>
            </a:r>
            <a:endParaRPr lang="en-BE" sz="1000" b="1" dirty="0">
              <a:solidFill>
                <a:srgbClr val="666666"/>
              </a:solidFill>
              <a:latin typeface="Poppins"/>
              <a:ea typeface="Poppins"/>
              <a:cs typeface="Poppins"/>
            </a:endParaRPr>
          </a:p>
          <a:p>
            <a:pPr lvl="0" algn="ctr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endParaRPr lang="en-US" sz="1100" b="1" dirty="0">
              <a:solidFill>
                <a:srgbClr val="004A9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lvl="0" algn="ctr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endParaRPr sz="1000" b="1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6" name="Google Shape;546;p31"/>
          <p:cNvSpPr txBox="1"/>
          <p:nvPr/>
        </p:nvSpPr>
        <p:spPr>
          <a:xfrm>
            <a:off x="1058983" y="2395627"/>
            <a:ext cx="6542315" cy="1571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GB" sz="1100" b="1" dirty="0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“We gained valuable insights and made new connections, thanks to the collaboration with ERTICO-ITS Europe. </a:t>
            </a:r>
            <a:r>
              <a:rPr lang="en-GB" sz="1100" b="1" dirty="0" err="1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Goudappel</a:t>
            </a:r>
            <a:r>
              <a:rPr lang="en-GB" sz="1100" b="1" dirty="0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GB" sz="1100" b="1" dirty="0" err="1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Coffeng</a:t>
            </a:r>
            <a:r>
              <a:rPr lang="en-GB" sz="1100" b="1" dirty="0">
                <a:solidFill>
                  <a:srgbClr val="004A93"/>
                </a:solidFill>
                <a:latin typeface="Poppins"/>
                <a:ea typeface="Poppins"/>
                <a:cs typeface="Poppins"/>
              </a:rPr>
              <a:t> was happy to contribute to the great congress vibe”</a:t>
            </a:r>
            <a:endParaRPr lang="en-GB" sz="1100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GB" sz="1000" b="1" dirty="0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Mr. Jos van </a:t>
            </a:r>
            <a:r>
              <a:rPr lang="en-GB" sz="1000" b="1" dirty="0" err="1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Kleef</a:t>
            </a:r>
            <a:r>
              <a:rPr lang="en-GB" sz="1000" b="1" dirty="0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/>
            </a:r>
            <a:br>
              <a:rPr lang="en-GB" sz="1000" b="1" dirty="0">
                <a:solidFill>
                  <a:srgbClr val="666666"/>
                </a:solidFill>
                <a:latin typeface="Poppins"/>
                <a:ea typeface="Poppins"/>
                <a:cs typeface="Poppins"/>
              </a:rPr>
            </a:br>
            <a:r>
              <a:rPr lang="en-GB" sz="1000" b="1" dirty="0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CEO </a:t>
            </a:r>
            <a:r>
              <a:rPr lang="en-GB" sz="1000" b="1" dirty="0" err="1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Goudappel</a:t>
            </a:r>
            <a:r>
              <a:rPr lang="en-GB" sz="1000" b="1" dirty="0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GB" sz="1000" b="1" dirty="0" err="1">
                <a:solidFill>
                  <a:srgbClr val="666666"/>
                </a:solidFill>
                <a:latin typeface="Poppins"/>
                <a:ea typeface="Poppins"/>
                <a:cs typeface="Poppins"/>
              </a:rPr>
              <a:t>Coffeng</a:t>
            </a:r>
            <a:endParaRPr lang="en-BE" sz="1000" b="1" dirty="0">
              <a:solidFill>
                <a:srgbClr val="666666"/>
              </a:solidFill>
              <a:latin typeface="Poppins"/>
              <a:ea typeface="Poppins"/>
              <a:cs typeface="Poppins"/>
            </a:endParaRPr>
          </a:p>
        </p:txBody>
      </p:sp>
      <p:cxnSp>
        <p:nvCxnSpPr>
          <p:cNvPr id="548" name="Google Shape;548;p31"/>
          <p:cNvCxnSpPr/>
          <p:nvPr/>
        </p:nvCxnSpPr>
        <p:spPr>
          <a:xfrm>
            <a:off x="2807112" y="2196862"/>
            <a:ext cx="31125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1AB2855-BFD1-E746-8601-102A2A4357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9612" y="2888281"/>
            <a:ext cx="695554" cy="4868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0E5B06-5BEA-9640-AE52-D890C8E8395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1383" y="4421553"/>
            <a:ext cx="997030" cy="266337"/>
          </a:xfrm>
          <a:prstGeom prst="rect">
            <a:avLst/>
          </a:prstGeom>
        </p:spPr>
      </p:pic>
      <p:cxnSp>
        <p:nvCxnSpPr>
          <p:cNvPr id="10" name="Google Shape;548;p31">
            <a:extLst>
              <a:ext uri="{FF2B5EF4-FFF2-40B4-BE49-F238E27FC236}">
                <a16:creationId xmlns:a16="http://schemas.microsoft.com/office/drawing/2014/main" id="{CC3F786A-924F-2646-B05A-11D86F254B23}"/>
              </a:ext>
            </a:extLst>
          </p:cNvPr>
          <p:cNvCxnSpPr/>
          <p:nvPr/>
        </p:nvCxnSpPr>
        <p:spPr>
          <a:xfrm>
            <a:off x="2828883" y="3517624"/>
            <a:ext cx="31125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500">
        <p:fade thruBlk="1"/>
      </p:transition>
    </mc:Choice>
    <mc:Fallback xmlns="">
      <p:transition spd="slow" advClick="0" advTm="15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2"/>
          <p:cNvSpPr txBox="1"/>
          <p:nvPr/>
        </p:nvSpPr>
        <p:spPr>
          <a:xfrm>
            <a:off x="0" y="3598503"/>
            <a:ext cx="9144000" cy="10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Find out how to be part of the next </a:t>
            </a:r>
            <a:br>
              <a:rPr lang="en-GB" sz="12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2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ITS Congress in Europe!</a:t>
            </a:r>
            <a:r>
              <a:rPr lang="en-GB" sz="13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3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  <a:br>
              <a:rPr lang="en-GB" sz="1800" b="1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GB" sz="1000" dirty="0">
                <a:solidFill>
                  <a:srgbClr val="1155CC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www.itsineurope.com</a:t>
            </a:r>
            <a:r>
              <a:rPr lang="en-GB" sz="1000" dirty="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dirty="0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74AB55-A7F6-C248-91C3-BBEB646DF8C4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8484" y="858074"/>
            <a:ext cx="6467032" cy="2562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2000">
        <p:fade thruBlk="1"/>
      </p:transition>
    </mc:Choice>
    <mc:Fallback xmlns="">
      <p:transition spd="slow" advClick="0" advTm="200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3435</TotalTime>
  <Words>910</Words>
  <Application>Microsoft Office PowerPoint</Application>
  <PresentationFormat>On-screen Show (16:9)</PresentationFormat>
  <Paragraphs>130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Poppins Medium</vt:lpstr>
      <vt:lpstr>Wingdings</vt:lpstr>
      <vt:lpstr>Poppins ExtraBold</vt:lpstr>
      <vt:lpstr>Poppins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Geoffrey Brennet</dc:creator>
  <cp:lastModifiedBy>Geoffrey Brennet</cp:lastModifiedBy>
  <cp:revision>63</cp:revision>
  <dcterms:modified xsi:type="dcterms:W3CDTF">2020-03-05T13:26:26Z</dcterms:modified>
</cp:coreProperties>
</file>